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2.jpg" ContentType="image/jpg"/>
  <Override PartName="/ppt/notesSlides/notesSlide2.xml" ContentType="application/vnd.openxmlformats-officedocument.presentationml.notesSlide+xml"/>
  <Override PartName="/ppt/media/image35.jpg" ContentType="image/jpg"/>
  <Override PartName="/ppt/media/image41.jpg" ContentType="image/jpg"/>
  <Override PartName="/ppt/media/image46.jpg" ContentType="image/jpg"/>
  <Override PartName="/ppt/media/image47.jpg" ContentType="image/jpg"/>
  <Override PartName="/ppt/media/image48.jpg" ContentType="image/jpg"/>
  <Override PartName="/ppt/media/image49.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60" r:id="rId3"/>
    <p:sldId id="315" r:id="rId4"/>
    <p:sldId id="284" r:id="rId5"/>
    <p:sldId id="300" r:id="rId6"/>
    <p:sldId id="304" r:id="rId7"/>
    <p:sldId id="310" r:id="rId8"/>
    <p:sldId id="306" r:id="rId9"/>
    <p:sldId id="301" r:id="rId10"/>
    <p:sldId id="257" r:id="rId11"/>
    <p:sldId id="295" r:id="rId12"/>
    <p:sldId id="258" r:id="rId13"/>
    <p:sldId id="264" r:id="rId14"/>
    <p:sldId id="309" r:id="rId15"/>
    <p:sldId id="302" r:id="rId16"/>
    <p:sldId id="311" r:id="rId17"/>
    <p:sldId id="313" r:id="rId18"/>
    <p:sldId id="299" r:id="rId19"/>
    <p:sldId id="286" r:id="rId20"/>
    <p:sldId id="298" r:id="rId21"/>
    <p:sldId id="305" r:id="rId22"/>
    <p:sldId id="288" r:id="rId23"/>
    <p:sldId id="287" r:id="rId24"/>
    <p:sldId id="307" r:id="rId25"/>
    <p:sldId id="317" r:id="rId26"/>
    <p:sldId id="291" r:id="rId27"/>
    <p:sldId id="293" r:id="rId28"/>
    <p:sldId id="314" r:id="rId29"/>
    <p:sldId id="316" r:id="rId30"/>
    <p:sldId id="303" r:id="rId31"/>
    <p:sldId id="308" r:id="rId32"/>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9"/>
    <p:restoredTop sz="94104" autoAdjust="0"/>
  </p:normalViewPr>
  <p:slideViewPr>
    <p:cSldViewPr>
      <p:cViewPr varScale="1">
        <p:scale>
          <a:sx n="68" d="100"/>
          <a:sy n="68" d="100"/>
        </p:scale>
        <p:origin x="904" y="2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22F56A96-D3B1-46FA-B81D-712AB3A4F635}" type="datetimeFigureOut">
              <a:rPr lang="en-US" smtClean="0"/>
              <a:t>2/19/23</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844FC656-AAAE-4992-BA73-B1ECF00A4F28}" type="slidenum">
              <a:rPr lang="en-US" smtClean="0"/>
              <a:t>‹#›</a:t>
            </a:fld>
            <a:endParaRPr lang="en-US"/>
          </a:p>
        </p:txBody>
      </p:sp>
    </p:spTree>
    <p:extLst>
      <p:ext uri="{BB962C8B-B14F-4D97-AF65-F5344CB8AC3E}">
        <p14:creationId xmlns:p14="http://schemas.microsoft.com/office/powerpoint/2010/main" val="2829595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FC656-AAAE-4992-BA73-B1ECF00A4F28}" type="slidenum">
              <a:rPr lang="en-US" smtClean="0"/>
              <a:t>1</a:t>
            </a:fld>
            <a:endParaRPr lang="en-US"/>
          </a:p>
        </p:txBody>
      </p:sp>
    </p:spTree>
    <p:extLst>
      <p:ext uri="{BB962C8B-B14F-4D97-AF65-F5344CB8AC3E}">
        <p14:creationId xmlns:p14="http://schemas.microsoft.com/office/powerpoint/2010/main" val="410754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FC656-AAAE-4992-BA73-B1ECF00A4F28}" type="slidenum">
              <a:rPr lang="en-US" smtClean="0"/>
              <a:t>9</a:t>
            </a:fld>
            <a:endParaRPr lang="en-US"/>
          </a:p>
        </p:txBody>
      </p:sp>
    </p:spTree>
    <p:extLst>
      <p:ext uri="{BB962C8B-B14F-4D97-AF65-F5344CB8AC3E}">
        <p14:creationId xmlns:p14="http://schemas.microsoft.com/office/powerpoint/2010/main" val="2908678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00" b="1" i="0">
                <a:solidFill>
                  <a:schemeClr val="tx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3680947" y="0"/>
            <a:ext cx="4607560" cy="1955800"/>
          </a:xfrm>
          <a:custGeom>
            <a:avLst/>
            <a:gdLst/>
            <a:ahLst/>
            <a:cxnLst/>
            <a:rect l="l" t="t" r="r" b="b"/>
            <a:pathLst>
              <a:path w="4607559" h="1955800">
                <a:moveTo>
                  <a:pt x="4607051" y="0"/>
                </a:moveTo>
                <a:lnTo>
                  <a:pt x="263109" y="0"/>
                </a:lnTo>
                <a:lnTo>
                  <a:pt x="0" y="455675"/>
                </a:lnTo>
                <a:lnTo>
                  <a:pt x="865886" y="1955292"/>
                </a:lnTo>
                <a:lnTo>
                  <a:pt x="4053586" y="1955292"/>
                </a:lnTo>
                <a:lnTo>
                  <a:pt x="4607051" y="996752"/>
                </a:lnTo>
                <a:lnTo>
                  <a:pt x="4607051" y="0"/>
                </a:lnTo>
                <a:close/>
              </a:path>
            </a:pathLst>
          </a:custGeom>
          <a:solidFill>
            <a:srgbClr val="85C6EC"/>
          </a:solidFill>
        </p:spPr>
        <p:txBody>
          <a:bodyPr wrap="square" lIns="0" tIns="0" rIns="0" bIns="0" rtlCol="0"/>
          <a:lstStyle/>
          <a:p>
            <a:endParaRPr/>
          </a:p>
        </p:txBody>
      </p:sp>
      <p:sp>
        <p:nvSpPr>
          <p:cNvPr id="17" name="bg object 17"/>
          <p:cNvSpPr/>
          <p:nvPr/>
        </p:nvSpPr>
        <p:spPr>
          <a:xfrm>
            <a:off x="15540227" y="0"/>
            <a:ext cx="2748280" cy="3016250"/>
          </a:xfrm>
          <a:custGeom>
            <a:avLst/>
            <a:gdLst/>
            <a:ahLst/>
            <a:cxnLst/>
            <a:rect l="l" t="t" r="r" b="b"/>
            <a:pathLst>
              <a:path w="2748280" h="3016250">
                <a:moveTo>
                  <a:pt x="2747771" y="0"/>
                </a:moveTo>
                <a:lnTo>
                  <a:pt x="275417" y="0"/>
                </a:lnTo>
                <a:lnTo>
                  <a:pt x="0" y="477011"/>
                </a:lnTo>
                <a:lnTo>
                  <a:pt x="1465960" y="3015996"/>
                </a:lnTo>
                <a:lnTo>
                  <a:pt x="2747771" y="3015996"/>
                </a:lnTo>
                <a:lnTo>
                  <a:pt x="2747771" y="0"/>
                </a:lnTo>
                <a:close/>
              </a:path>
            </a:pathLst>
          </a:custGeom>
          <a:solidFill>
            <a:srgbClr val="1736B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65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062970" y="128395"/>
            <a:ext cx="4123690" cy="1015365"/>
          </a:xfrm>
          <a:prstGeom prst="rect">
            <a:avLst/>
          </a:prstGeom>
        </p:spPr>
        <p:txBody>
          <a:bodyPr wrap="square" lIns="0" tIns="0" rIns="0" bIns="0">
            <a:spAutoFit/>
          </a:bodyPr>
          <a:lstStyle>
            <a:lvl1pPr>
              <a:defRPr sz="6500" b="1" i="0">
                <a:solidFill>
                  <a:schemeClr val="tx1"/>
                </a:solidFill>
                <a:latin typeface="Arial"/>
                <a:cs typeface="Arial"/>
              </a:defRPr>
            </a:lvl1pPr>
          </a:lstStyle>
          <a:p>
            <a:endParaRPr/>
          </a:p>
        </p:txBody>
      </p:sp>
      <p:sp>
        <p:nvSpPr>
          <p:cNvPr id="3" name="Holder 3"/>
          <p:cNvSpPr>
            <a:spLocks noGrp="1"/>
          </p:cNvSpPr>
          <p:nvPr>
            <p:ph type="body" idx="1"/>
          </p:nvPr>
        </p:nvSpPr>
        <p:spPr>
          <a:xfrm>
            <a:off x="1593723" y="1961768"/>
            <a:ext cx="15100553" cy="505523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2/19/23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png"/><Relationship Id="rId7" Type="http://schemas.openxmlformats.org/officeDocument/2006/relationships/image" Target="../media/image47.jp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jp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jp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69.jpeg"/><Relationship Id="rId4" Type="http://schemas.openxmlformats.org/officeDocument/2006/relationships/image" Target="../media/image68.jpe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g"/><Relationship Id="rId1" Type="http://schemas.openxmlformats.org/officeDocument/2006/relationships/slideLayout" Target="../slideLayouts/slideLayout4.xml"/><Relationship Id="rId4" Type="http://schemas.openxmlformats.org/officeDocument/2006/relationships/image" Target="../media/image7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13.jpg"/><Relationship Id="rId1" Type="http://schemas.openxmlformats.org/officeDocument/2006/relationships/slideLayout" Target="../slideLayouts/slideLayout4.xml"/><Relationship Id="rId5" Type="http://schemas.openxmlformats.org/officeDocument/2006/relationships/image" Target="../media/image85.jpg"/><Relationship Id="rId4" Type="http://schemas.openxmlformats.org/officeDocument/2006/relationships/image" Target="../media/image84.jpg"/></Relationships>
</file>

<file path=ppt/slides/_rels/slide2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4.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95.jpg"/><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jpeg"/></Relationships>
</file>

<file path=ppt/slides/_rels/slide28.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aibig.umk.edu.my/index.php"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DE2B34"/>
          </a:solidFill>
        </p:spPr>
        <p:txBody>
          <a:bodyPr wrap="square" lIns="0" tIns="0" rIns="0" bIns="0" rtlCol="0"/>
          <a:lstStyle/>
          <a:p>
            <a:endParaRPr/>
          </a:p>
        </p:txBody>
      </p:sp>
      <p:pic>
        <p:nvPicPr>
          <p:cNvPr id="16" name="Picture 15">
            <a:extLst>
              <a:ext uri="{FF2B5EF4-FFF2-40B4-BE49-F238E27FC236}">
                <a16:creationId xmlns:a16="http://schemas.microsoft.com/office/drawing/2014/main" id="{3B2BD2AD-51A2-0AB9-3E52-D893058AADDA}"/>
              </a:ext>
            </a:extLst>
          </p:cNvPr>
          <p:cNvPicPr>
            <a:picLocks noChangeAspect="1"/>
          </p:cNvPicPr>
          <p:nvPr/>
        </p:nvPicPr>
        <p:blipFill>
          <a:blip r:embed="rId3"/>
          <a:stretch>
            <a:fillRect/>
          </a:stretch>
        </p:blipFill>
        <p:spPr>
          <a:xfrm>
            <a:off x="6892725" y="13908"/>
            <a:ext cx="11395275" cy="8634792"/>
          </a:xfrm>
          <a:prstGeom prst="rect">
            <a:avLst/>
          </a:prstGeom>
        </p:spPr>
      </p:pic>
      <p:sp>
        <p:nvSpPr>
          <p:cNvPr id="6" name="object 6"/>
          <p:cNvSpPr/>
          <p:nvPr/>
        </p:nvSpPr>
        <p:spPr>
          <a:xfrm>
            <a:off x="0" y="0"/>
            <a:ext cx="8686800" cy="2192020"/>
          </a:xfrm>
          <a:custGeom>
            <a:avLst/>
            <a:gdLst/>
            <a:ahLst/>
            <a:cxnLst/>
            <a:rect l="l" t="t" r="r" b="b"/>
            <a:pathLst>
              <a:path w="8792210" h="2192020">
                <a:moveTo>
                  <a:pt x="8791621" y="0"/>
                </a:moveTo>
                <a:lnTo>
                  <a:pt x="0" y="0"/>
                </a:lnTo>
                <a:lnTo>
                  <a:pt x="0" y="2191511"/>
                </a:lnTo>
                <a:lnTo>
                  <a:pt x="7526273" y="2191511"/>
                </a:lnTo>
                <a:lnTo>
                  <a:pt x="8791621" y="0"/>
                </a:lnTo>
                <a:close/>
              </a:path>
            </a:pathLst>
          </a:custGeom>
          <a:solidFill>
            <a:srgbClr val="FFFFFF"/>
          </a:solidFill>
        </p:spPr>
        <p:txBody>
          <a:bodyPr wrap="square" lIns="0" tIns="0" rIns="0" bIns="0" rtlCol="0"/>
          <a:lstStyle/>
          <a:p>
            <a:endParaRPr/>
          </a:p>
        </p:txBody>
      </p:sp>
      <p:pic>
        <p:nvPicPr>
          <p:cNvPr id="13" name="Picture 12">
            <a:extLst>
              <a:ext uri="{FF2B5EF4-FFF2-40B4-BE49-F238E27FC236}">
                <a16:creationId xmlns:a16="http://schemas.microsoft.com/office/drawing/2014/main" id="{CC7F502B-CFCC-98F9-DE0B-1DE2AACF0539}"/>
              </a:ext>
            </a:extLst>
          </p:cNvPr>
          <p:cNvPicPr>
            <a:picLocks noChangeAspect="1"/>
          </p:cNvPicPr>
          <p:nvPr/>
        </p:nvPicPr>
        <p:blipFill>
          <a:blip r:embed="rId4"/>
          <a:stretch>
            <a:fillRect/>
          </a:stretch>
        </p:blipFill>
        <p:spPr>
          <a:xfrm>
            <a:off x="146799" y="190500"/>
            <a:ext cx="7092201" cy="1813347"/>
          </a:xfrm>
          <a:prstGeom prst="rect">
            <a:avLst/>
          </a:prstGeom>
        </p:spPr>
      </p:pic>
      <p:sp>
        <p:nvSpPr>
          <p:cNvPr id="14" name="object 4">
            <a:extLst>
              <a:ext uri="{FF2B5EF4-FFF2-40B4-BE49-F238E27FC236}">
                <a16:creationId xmlns:a16="http://schemas.microsoft.com/office/drawing/2014/main" id="{B69849DE-059F-525D-48BA-CB214BEDF7C1}"/>
              </a:ext>
            </a:extLst>
          </p:cNvPr>
          <p:cNvSpPr/>
          <p:nvPr/>
        </p:nvSpPr>
        <p:spPr>
          <a:xfrm>
            <a:off x="16213" y="2171700"/>
            <a:ext cx="11185187" cy="8101965"/>
          </a:xfrm>
          <a:custGeom>
            <a:avLst/>
            <a:gdLst/>
            <a:ahLst/>
            <a:cxnLst/>
            <a:rect l="l" t="t" r="r" b="b"/>
            <a:pathLst>
              <a:path w="11273155" h="8101965">
                <a:moveTo>
                  <a:pt x="7514081" y="0"/>
                </a:moveTo>
                <a:lnTo>
                  <a:pt x="0" y="0"/>
                </a:lnTo>
                <a:lnTo>
                  <a:pt x="0" y="8101582"/>
                </a:lnTo>
                <a:lnTo>
                  <a:pt x="10354957" y="8101582"/>
                </a:lnTo>
                <a:lnTo>
                  <a:pt x="11273027" y="6511289"/>
                </a:lnTo>
                <a:lnTo>
                  <a:pt x="7514081" y="0"/>
                </a:lnTo>
                <a:close/>
              </a:path>
            </a:pathLst>
          </a:custGeom>
          <a:solidFill>
            <a:srgbClr val="1736B1"/>
          </a:solidFill>
        </p:spPr>
        <p:txBody>
          <a:bodyPr wrap="square" lIns="0" tIns="0" rIns="0" bIns="0" rtlCol="0"/>
          <a:lstStyle/>
          <a:p>
            <a:endParaRPr dirty="0"/>
          </a:p>
        </p:txBody>
      </p:sp>
      <p:pic>
        <p:nvPicPr>
          <p:cNvPr id="11" name="Picture 10">
            <a:extLst>
              <a:ext uri="{FF2B5EF4-FFF2-40B4-BE49-F238E27FC236}">
                <a16:creationId xmlns:a16="http://schemas.microsoft.com/office/drawing/2014/main" id="{B5453A33-C22E-6FB1-3642-0EEE08FFE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 y="8695944"/>
            <a:ext cx="18286445" cy="1629156"/>
          </a:xfrm>
          <a:prstGeom prst="rect">
            <a:avLst/>
          </a:prstGeom>
        </p:spPr>
      </p:pic>
      <p:sp>
        <p:nvSpPr>
          <p:cNvPr id="9" name="object 9"/>
          <p:cNvSpPr txBox="1"/>
          <p:nvPr/>
        </p:nvSpPr>
        <p:spPr>
          <a:xfrm>
            <a:off x="228600" y="3571354"/>
            <a:ext cx="9372600" cy="3745256"/>
          </a:xfrm>
          <a:prstGeom prst="rect">
            <a:avLst/>
          </a:prstGeom>
        </p:spPr>
        <p:txBody>
          <a:bodyPr vert="horz" wrap="square" lIns="0" tIns="13335" rIns="0" bIns="0" rtlCol="0">
            <a:spAutoFit/>
          </a:bodyPr>
          <a:lstStyle/>
          <a:p>
            <a:pPr marL="1221105" marR="485775" indent="-724535">
              <a:lnSpc>
                <a:spcPct val="100000"/>
              </a:lnSpc>
              <a:spcBef>
                <a:spcPts val="105"/>
              </a:spcBef>
            </a:pPr>
            <a:r>
              <a:rPr lang="en-US" sz="6000" b="1" spc="80" dirty="0">
                <a:solidFill>
                  <a:srgbClr val="FFFFFF"/>
                </a:solidFill>
                <a:latin typeface="Trebuchet MS"/>
                <a:cs typeface="Trebuchet MS"/>
              </a:rPr>
              <a:t>INSTITUTE FOR </a:t>
            </a:r>
          </a:p>
          <a:p>
            <a:pPr marL="1221105" marR="485775" indent="-724535">
              <a:lnSpc>
                <a:spcPct val="100000"/>
              </a:lnSpc>
              <a:spcBef>
                <a:spcPts val="105"/>
              </a:spcBef>
            </a:pPr>
            <a:r>
              <a:rPr lang="en-US" sz="6000" b="1" spc="80" dirty="0">
                <a:solidFill>
                  <a:srgbClr val="FFFFFF"/>
                </a:solidFill>
                <a:latin typeface="Trebuchet MS"/>
                <a:cs typeface="Trebuchet MS"/>
              </a:rPr>
              <a:t>ARTIFICIAL</a:t>
            </a:r>
          </a:p>
          <a:p>
            <a:pPr marL="1221105" marR="485775" indent="-724535">
              <a:lnSpc>
                <a:spcPct val="100000"/>
              </a:lnSpc>
              <a:spcBef>
                <a:spcPts val="105"/>
              </a:spcBef>
            </a:pPr>
            <a:r>
              <a:rPr lang="en-US" sz="6000" b="1" spc="80" dirty="0">
                <a:solidFill>
                  <a:srgbClr val="FFFFFF"/>
                </a:solidFill>
                <a:latin typeface="Trebuchet MS"/>
                <a:cs typeface="Trebuchet MS"/>
              </a:rPr>
              <a:t>INTELLIGENCE AND BIG</a:t>
            </a:r>
          </a:p>
          <a:p>
            <a:pPr marL="1221105" marR="485775" indent="-724535">
              <a:lnSpc>
                <a:spcPct val="100000"/>
              </a:lnSpc>
              <a:spcBef>
                <a:spcPts val="105"/>
              </a:spcBef>
            </a:pPr>
            <a:r>
              <a:rPr lang="en-US" sz="6000" b="1" spc="80" dirty="0">
                <a:solidFill>
                  <a:srgbClr val="FFFFFF"/>
                </a:solidFill>
                <a:latin typeface="Trebuchet MS"/>
                <a:cs typeface="Trebuchet MS"/>
              </a:rPr>
              <a:t>DATA (AIBIG)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3680947" y="0"/>
            <a:ext cx="4607560" cy="3016250"/>
            <a:chOff x="13680947" y="0"/>
            <a:chExt cx="4607560" cy="3016250"/>
          </a:xfrm>
        </p:grpSpPr>
        <p:sp>
          <p:nvSpPr>
            <p:cNvPr id="3" name="object 3"/>
            <p:cNvSpPr/>
            <p:nvPr/>
          </p:nvSpPr>
          <p:spPr>
            <a:xfrm>
              <a:off x="13680947" y="0"/>
              <a:ext cx="4607560" cy="1955800"/>
            </a:xfrm>
            <a:custGeom>
              <a:avLst/>
              <a:gdLst/>
              <a:ahLst/>
              <a:cxnLst/>
              <a:rect l="l" t="t" r="r" b="b"/>
              <a:pathLst>
                <a:path w="4607559" h="1955800">
                  <a:moveTo>
                    <a:pt x="4607051" y="0"/>
                  </a:moveTo>
                  <a:lnTo>
                    <a:pt x="263109" y="0"/>
                  </a:lnTo>
                  <a:lnTo>
                    <a:pt x="0" y="455675"/>
                  </a:lnTo>
                  <a:lnTo>
                    <a:pt x="865886" y="1955292"/>
                  </a:lnTo>
                  <a:lnTo>
                    <a:pt x="4053586" y="1955292"/>
                  </a:lnTo>
                  <a:lnTo>
                    <a:pt x="4607051" y="996752"/>
                  </a:lnTo>
                  <a:lnTo>
                    <a:pt x="4607051" y="0"/>
                  </a:lnTo>
                  <a:close/>
                </a:path>
              </a:pathLst>
            </a:custGeom>
            <a:solidFill>
              <a:srgbClr val="85C6EC"/>
            </a:solidFill>
          </p:spPr>
          <p:txBody>
            <a:bodyPr wrap="square" lIns="0" tIns="0" rIns="0" bIns="0" rtlCol="0"/>
            <a:lstStyle/>
            <a:p>
              <a:endParaRPr/>
            </a:p>
          </p:txBody>
        </p:sp>
        <p:sp>
          <p:nvSpPr>
            <p:cNvPr id="4" name="object 4"/>
            <p:cNvSpPr/>
            <p:nvPr/>
          </p:nvSpPr>
          <p:spPr>
            <a:xfrm>
              <a:off x="15540227" y="0"/>
              <a:ext cx="2748280" cy="3016250"/>
            </a:xfrm>
            <a:custGeom>
              <a:avLst/>
              <a:gdLst/>
              <a:ahLst/>
              <a:cxnLst/>
              <a:rect l="l" t="t" r="r" b="b"/>
              <a:pathLst>
                <a:path w="2748280" h="3016250">
                  <a:moveTo>
                    <a:pt x="2747771" y="0"/>
                  </a:moveTo>
                  <a:lnTo>
                    <a:pt x="275417" y="0"/>
                  </a:lnTo>
                  <a:lnTo>
                    <a:pt x="0" y="477011"/>
                  </a:lnTo>
                  <a:lnTo>
                    <a:pt x="1465960" y="3015996"/>
                  </a:lnTo>
                  <a:lnTo>
                    <a:pt x="2747771" y="3015996"/>
                  </a:lnTo>
                  <a:lnTo>
                    <a:pt x="2747771" y="0"/>
                  </a:lnTo>
                  <a:close/>
                </a:path>
              </a:pathLst>
            </a:custGeom>
            <a:solidFill>
              <a:srgbClr val="1736B1"/>
            </a:solidFill>
          </p:spPr>
          <p:txBody>
            <a:bodyPr wrap="square" lIns="0" tIns="0" rIns="0" bIns="0" rtlCol="0"/>
            <a:lstStyle/>
            <a:p>
              <a:endParaRPr/>
            </a:p>
          </p:txBody>
        </p:sp>
      </p:grpSp>
      <p:grpSp>
        <p:nvGrpSpPr>
          <p:cNvPr id="5" name="object 5"/>
          <p:cNvGrpSpPr/>
          <p:nvPr/>
        </p:nvGrpSpPr>
        <p:grpSpPr>
          <a:xfrm>
            <a:off x="688848" y="1028720"/>
            <a:ext cx="17325340" cy="9257030"/>
            <a:chOff x="688848" y="1028720"/>
            <a:chExt cx="17325340" cy="9257030"/>
          </a:xfrm>
        </p:grpSpPr>
        <p:pic>
          <p:nvPicPr>
            <p:cNvPr id="6" name="object 6"/>
            <p:cNvPicPr/>
            <p:nvPr/>
          </p:nvPicPr>
          <p:blipFill>
            <a:blip r:embed="rId2" cstate="print"/>
            <a:stretch>
              <a:fillRect/>
            </a:stretch>
          </p:blipFill>
          <p:spPr>
            <a:xfrm>
              <a:off x="688848" y="4189475"/>
              <a:ext cx="17325269" cy="5634228"/>
            </a:xfrm>
            <a:prstGeom prst="rect">
              <a:avLst/>
            </a:prstGeom>
          </p:spPr>
        </p:pic>
        <p:pic>
          <p:nvPicPr>
            <p:cNvPr id="7" name="object 7"/>
            <p:cNvPicPr/>
            <p:nvPr/>
          </p:nvPicPr>
          <p:blipFill>
            <a:blip r:embed="rId3" cstate="print"/>
            <a:stretch>
              <a:fillRect/>
            </a:stretch>
          </p:blipFill>
          <p:spPr>
            <a:xfrm>
              <a:off x="1028700" y="1028720"/>
              <a:ext cx="13869923" cy="9256649"/>
            </a:xfrm>
            <a:prstGeom prst="rect">
              <a:avLst/>
            </a:prstGeom>
          </p:spPr>
        </p:pic>
      </p:grpSp>
      <p:sp>
        <p:nvSpPr>
          <p:cNvPr id="8" name="object 8"/>
          <p:cNvSpPr txBox="1">
            <a:spLocks noGrp="1"/>
          </p:cNvSpPr>
          <p:nvPr>
            <p:ph type="title"/>
          </p:nvPr>
        </p:nvSpPr>
        <p:spPr>
          <a:xfrm>
            <a:off x="1002893" y="898651"/>
            <a:ext cx="13367505" cy="1243930"/>
          </a:xfrm>
          <a:prstGeom prst="rect">
            <a:avLst/>
          </a:prstGeom>
        </p:spPr>
        <p:txBody>
          <a:bodyPr vert="horz" wrap="square" lIns="0" tIns="12700" rIns="0" bIns="0" rtlCol="0">
            <a:spAutoFit/>
          </a:bodyPr>
          <a:lstStyle/>
          <a:p>
            <a:pPr marL="12700">
              <a:lnSpc>
                <a:spcPct val="100000"/>
              </a:lnSpc>
              <a:spcBef>
                <a:spcPts val="100"/>
              </a:spcBef>
            </a:pPr>
            <a:r>
              <a:rPr sz="8000" spc="-10" dirty="0">
                <a:solidFill>
                  <a:srgbClr val="1736B1"/>
                </a:solidFill>
                <a:latin typeface="Trebuchet MS"/>
                <a:cs typeface="Trebuchet MS"/>
              </a:rPr>
              <a:t>Background</a:t>
            </a:r>
            <a:r>
              <a:rPr lang="en-US" sz="8000" spc="-10" dirty="0">
                <a:solidFill>
                  <a:srgbClr val="1736B1"/>
                </a:solidFill>
                <a:latin typeface="Trebuchet MS"/>
                <a:cs typeface="Trebuchet MS"/>
              </a:rPr>
              <a:t> of AIBIG</a:t>
            </a:r>
            <a:endParaRPr sz="8000" dirty="0">
              <a:latin typeface="Trebuchet MS"/>
              <a:cs typeface="Trebuchet MS"/>
            </a:endParaRPr>
          </a:p>
        </p:txBody>
      </p:sp>
      <p:pic>
        <p:nvPicPr>
          <p:cNvPr id="10" name="object 6">
            <a:extLst>
              <a:ext uri="{FF2B5EF4-FFF2-40B4-BE49-F238E27FC236}">
                <a16:creationId xmlns:a16="http://schemas.microsoft.com/office/drawing/2014/main" id="{D40AD201-051E-5F4A-0FDE-28FA65C3247A}"/>
              </a:ext>
            </a:extLst>
          </p:cNvPr>
          <p:cNvPicPr/>
          <p:nvPr/>
        </p:nvPicPr>
        <p:blipFill>
          <a:blip r:embed="rId4" cstate="print"/>
          <a:stretch>
            <a:fillRect/>
          </a:stretch>
        </p:blipFill>
        <p:spPr>
          <a:xfrm>
            <a:off x="11716183" y="2795919"/>
            <a:ext cx="1263397" cy="1160796"/>
          </a:xfrm>
          <a:prstGeom prst="rect">
            <a:avLst/>
          </a:prstGeom>
        </p:spPr>
      </p:pic>
      <p:pic>
        <p:nvPicPr>
          <p:cNvPr id="11" name="object 5">
            <a:extLst>
              <a:ext uri="{FF2B5EF4-FFF2-40B4-BE49-F238E27FC236}">
                <a16:creationId xmlns:a16="http://schemas.microsoft.com/office/drawing/2014/main" id="{F17BFD89-0FBE-5BEE-388C-D5E5E2D0B8A8}"/>
              </a:ext>
            </a:extLst>
          </p:cNvPr>
          <p:cNvPicPr/>
          <p:nvPr/>
        </p:nvPicPr>
        <p:blipFill>
          <a:blip r:embed="rId5" cstate="print"/>
          <a:stretch>
            <a:fillRect/>
          </a:stretch>
        </p:blipFill>
        <p:spPr>
          <a:xfrm>
            <a:off x="13278178" y="2739259"/>
            <a:ext cx="1092220" cy="1252482"/>
          </a:xfrm>
          <a:prstGeom prst="rect">
            <a:avLst/>
          </a:prstGeom>
        </p:spPr>
      </p:pic>
      <p:pic>
        <p:nvPicPr>
          <p:cNvPr id="1026" name="Picture 2" descr="Malaysia Digital - MDEC">
            <a:extLst>
              <a:ext uri="{FF2B5EF4-FFF2-40B4-BE49-F238E27FC236}">
                <a16:creationId xmlns:a16="http://schemas.microsoft.com/office/drawing/2014/main" id="{7D8304FF-C538-C181-A66A-55107FEDB6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69640" y="2836014"/>
            <a:ext cx="2161262" cy="10589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DDC8CF8-9F63-B7B5-020A-11A134BFD6EA}"/>
              </a:ext>
            </a:extLst>
          </p:cNvPr>
          <p:cNvSpPr/>
          <p:nvPr/>
        </p:nvSpPr>
        <p:spPr>
          <a:xfrm>
            <a:off x="11049000" y="2389125"/>
            <a:ext cx="6096000" cy="1839975"/>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46" y="9305540"/>
            <a:ext cx="2292350" cy="981710"/>
            <a:chOff x="5046" y="9305540"/>
            <a:chExt cx="2292350" cy="981710"/>
          </a:xfrm>
        </p:grpSpPr>
        <p:sp>
          <p:nvSpPr>
            <p:cNvPr id="3" name="object 3"/>
            <p:cNvSpPr/>
            <p:nvPr/>
          </p:nvSpPr>
          <p:spPr>
            <a:xfrm>
              <a:off x="5046" y="9955131"/>
              <a:ext cx="764540" cy="332105"/>
            </a:xfrm>
            <a:custGeom>
              <a:avLst/>
              <a:gdLst/>
              <a:ahLst/>
              <a:cxnLst/>
              <a:rect l="l" t="t" r="r" b="b"/>
              <a:pathLst>
                <a:path w="764540" h="332104">
                  <a:moveTo>
                    <a:pt x="573069" y="0"/>
                  </a:moveTo>
                  <a:lnTo>
                    <a:pt x="191271" y="0"/>
                  </a:lnTo>
                  <a:lnTo>
                    <a:pt x="0" y="330882"/>
                  </a:lnTo>
                  <a:lnTo>
                    <a:pt x="568" y="331865"/>
                  </a:lnTo>
                  <a:lnTo>
                    <a:pt x="763746" y="331865"/>
                  </a:lnTo>
                  <a:lnTo>
                    <a:pt x="764315" y="330882"/>
                  </a:lnTo>
                  <a:lnTo>
                    <a:pt x="573069" y="0"/>
                  </a:lnTo>
                  <a:close/>
                </a:path>
              </a:pathLst>
            </a:custGeom>
            <a:solidFill>
              <a:srgbClr val="85C6EC"/>
            </a:solidFill>
          </p:spPr>
          <p:txBody>
            <a:bodyPr wrap="square" lIns="0" tIns="0" rIns="0" bIns="0" rtlCol="0"/>
            <a:lstStyle/>
            <a:p>
              <a:endParaRPr/>
            </a:p>
          </p:txBody>
        </p:sp>
        <p:sp>
          <p:nvSpPr>
            <p:cNvPr id="4" name="object 4"/>
            <p:cNvSpPr/>
            <p:nvPr/>
          </p:nvSpPr>
          <p:spPr>
            <a:xfrm>
              <a:off x="386845" y="9305540"/>
              <a:ext cx="1146175" cy="981710"/>
            </a:xfrm>
            <a:custGeom>
              <a:avLst/>
              <a:gdLst/>
              <a:ahLst/>
              <a:cxnLst/>
              <a:rect l="l" t="t" r="r" b="b"/>
              <a:pathLst>
                <a:path w="1146175" h="981709">
                  <a:moveTo>
                    <a:pt x="579369" y="0"/>
                  </a:moveTo>
                  <a:lnTo>
                    <a:pt x="184958" y="0"/>
                  </a:lnTo>
                  <a:lnTo>
                    <a:pt x="0" y="319318"/>
                  </a:lnTo>
                  <a:lnTo>
                    <a:pt x="128725" y="541573"/>
                  </a:lnTo>
                  <a:lnTo>
                    <a:pt x="382967" y="981456"/>
                  </a:lnTo>
                  <a:lnTo>
                    <a:pt x="1145555" y="981456"/>
                  </a:lnTo>
                  <a:lnTo>
                    <a:pt x="1146122" y="980473"/>
                  </a:lnTo>
                  <a:lnTo>
                    <a:pt x="1025933" y="771727"/>
                  </a:lnTo>
                  <a:lnTo>
                    <a:pt x="1013060" y="749425"/>
                  </a:lnTo>
                  <a:lnTo>
                    <a:pt x="955576" y="649590"/>
                  </a:lnTo>
                  <a:lnTo>
                    <a:pt x="955339" y="649590"/>
                  </a:lnTo>
                  <a:lnTo>
                    <a:pt x="698207" y="205079"/>
                  </a:lnTo>
                  <a:lnTo>
                    <a:pt x="579369" y="0"/>
                  </a:lnTo>
                  <a:close/>
                </a:path>
                <a:path w="1146175" h="981709">
                  <a:moveTo>
                    <a:pt x="698173" y="205020"/>
                  </a:moveTo>
                  <a:close/>
                </a:path>
              </a:pathLst>
            </a:custGeom>
            <a:solidFill>
              <a:srgbClr val="9F66CA"/>
            </a:solidFill>
          </p:spPr>
          <p:txBody>
            <a:bodyPr wrap="square" lIns="0" tIns="0" rIns="0" bIns="0" rtlCol="0"/>
            <a:lstStyle/>
            <a:p>
              <a:endParaRPr/>
            </a:p>
          </p:txBody>
        </p:sp>
        <p:sp>
          <p:nvSpPr>
            <p:cNvPr id="5" name="object 5"/>
            <p:cNvSpPr/>
            <p:nvPr/>
          </p:nvSpPr>
          <p:spPr>
            <a:xfrm>
              <a:off x="1151164" y="9305540"/>
              <a:ext cx="1146175" cy="981710"/>
            </a:xfrm>
            <a:custGeom>
              <a:avLst/>
              <a:gdLst/>
              <a:ahLst/>
              <a:cxnLst/>
              <a:rect l="l" t="t" r="r" b="b"/>
              <a:pathLst>
                <a:path w="1146175" h="981709">
                  <a:moveTo>
                    <a:pt x="579371" y="0"/>
                  </a:moveTo>
                  <a:lnTo>
                    <a:pt x="184947" y="0"/>
                  </a:lnTo>
                  <a:lnTo>
                    <a:pt x="0" y="319318"/>
                  </a:lnTo>
                  <a:lnTo>
                    <a:pt x="191257" y="649590"/>
                  </a:lnTo>
                  <a:lnTo>
                    <a:pt x="382396" y="979501"/>
                  </a:lnTo>
                  <a:lnTo>
                    <a:pt x="381803" y="980473"/>
                  </a:lnTo>
                  <a:lnTo>
                    <a:pt x="382372" y="981456"/>
                  </a:lnTo>
                  <a:lnTo>
                    <a:pt x="1145553" y="981456"/>
                  </a:lnTo>
                  <a:lnTo>
                    <a:pt x="1146122" y="980473"/>
                  </a:lnTo>
                  <a:lnTo>
                    <a:pt x="1016204" y="755664"/>
                  </a:lnTo>
                  <a:lnTo>
                    <a:pt x="1016738" y="755362"/>
                  </a:lnTo>
                  <a:lnTo>
                    <a:pt x="689963" y="189140"/>
                  </a:lnTo>
                  <a:lnTo>
                    <a:pt x="688919" y="189140"/>
                  </a:lnTo>
                  <a:lnTo>
                    <a:pt x="579371" y="0"/>
                  </a:lnTo>
                  <a:close/>
                </a:path>
                <a:path w="1146175" h="981709">
                  <a:moveTo>
                    <a:pt x="689690" y="188666"/>
                  </a:moveTo>
                  <a:lnTo>
                    <a:pt x="688919" y="189140"/>
                  </a:lnTo>
                  <a:lnTo>
                    <a:pt x="689963" y="189140"/>
                  </a:lnTo>
                  <a:lnTo>
                    <a:pt x="689690" y="188666"/>
                  </a:lnTo>
                  <a:close/>
                </a:path>
              </a:pathLst>
            </a:custGeom>
            <a:solidFill>
              <a:srgbClr val="1736B1"/>
            </a:solidFill>
          </p:spPr>
          <p:txBody>
            <a:bodyPr wrap="square" lIns="0" tIns="0" rIns="0" bIns="0" rtlCol="0"/>
            <a:lstStyle/>
            <a:p>
              <a:endParaRPr/>
            </a:p>
          </p:txBody>
        </p:sp>
      </p:grpSp>
      <p:sp>
        <p:nvSpPr>
          <p:cNvPr id="6" name="object 6"/>
          <p:cNvSpPr/>
          <p:nvPr/>
        </p:nvSpPr>
        <p:spPr>
          <a:xfrm>
            <a:off x="0" y="0"/>
            <a:ext cx="4050665" cy="1991995"/>
          </a:xfrm>
          <a:custGeom>
            <a:avLst/>
            <a:gdLst/>
            <a:ahLst/>
            <a:cxnLst/>
            <a:rect l="l" t="t" r="r" b="b"/>
            <a:pathLst>
              <a:path w="4050665" h="1991995">
                <a:moveTo>
                  <a:pt x="4050038" y="0"/>
                </a:moveTo>
                <a:lnTo>
                  <a:pt x="0" y="0"/>
                </a:lnTo>
                <a:lnTo>
                  <a:pt x="0" y="1991868"/>
                </a:lnTo>
                <a:lnTo>
                  <a:pt x="2900172" y="1991868"/>
                </a:lnTo>
                <a:lnTo>
                  <a:pt x="4050038" y="0"/>
                </a:lnTo>
                <a:close/>
              </a:path>
            </a:pathLst>
          </a:custGeom>
          <a:solidFill>
            <a:srgbClr val="1736B1"/>
          </a:solidFill>
        </p:spPr>
        <p:txBody>
          <a:bodyPr wrap="square" lIns="0" tIns="0" rIns="0" bIns="0" rtlCol="0"/>
          <a:lstStyle/>
          <a:p>
            <a:endParaRPr/>
          </a:p>
        </p:txBody>
      </p:sp>
      <p:sp>
        <p:nvSpPr>
          <p:cNvPr id="7" name="object 7"/>
          <p:cNvSpPr txBox="1">
            <a:spLocks noGrp="1"/>
          </p:cNvSpPr>
          <p:nvPr>
            <p:ph type="title"/>
          </p:nvPr>
        </p:nvSpPr>
        <p:spPr>
          <a:xfrm>
            <a:off x="3962400" y="8058"/>
            <a:ext cx="13868400" cy="1858842"/>
          </a:xfrm>
          <a:prstGeom prst="rect">
            <a:avLst/>
          </a:prstGeom>
        </p:spPr>
        <p:txBody>
          <a:bodyPr vert="horz" wrap="square" lIns="0" tIns="12065" rIns="0" bIns="0" rtlCol="0">
            <a:spAutoFit/>
          </a:bodyPr>
          <a:lstStyle/>
          <a:p>
            <a:pPr marL="12700">
              <a:lnSpc>
                <a:spcPct val="100000"/>
              </a:lnSpc>
              <a:spcBef>
                <a:spcPts val="95"/>
              </a:spcBef>
            </a:pPr>
            <a:r>
              <a:rPr lang="en-US" sz="6000" spc="60" dirty="0">
                <a:solidFill>
                  <a:srgbClr val="1736B1"/>
                </a:solidFill>
                <a:latin typeface="Lucida Sans"/>
                <a:cs typeface="Lucida Sans"/>
              </a:rPr>
              <a:t>OUR CURRENT </a:t>
            </a:r>
            <a:br>
              <a:rPr lang="en-US" sz="6000" spc="60" dirty="0">
                <a:solidFill>
                  <a:srgbClr val="1736B1"/>
                </a:solidFill>
                <a:latin typeface="Lucida Sans"/>
                <a:cs typeface="Lucida Sans"/>
              </a:rPr>
            </a:br>
            <a:r>
              <a:rPr lang="en-US" sz="6000" spc="60" dirty="0">
                <a:solidFill>
                  <a:srgbClr val="1736B1"/>
                </a:solidFill>
                <a:latin typeface="Lucida Sans"/>
                <a:cs typeface="Lucida Sans"/>
              </a:rPr>
              <a:t>RESEARCH DOMAIN</a:t>
            </a:r>
            <a:endParaRPr sz="6000" dirty="0">
              <a:latin typeface="Lucida Sans"/>
              <a:cs typeface="Lucida Sans"/>
            </a:endParaRPr>
          </a:p>
        </p:txBody>
      </p:sp>
      <p:grpSp>
        <p:nvGrpSpPr>
          <p:cNvPr id="12" name="Group 11">
            <a:extLst>
              <a:ext uri="{FF2B5EF4-FFF2-40B4-BE49-F238E27FC236}">
                <a16:creationId xmlns:a16="http://schemas.microsoft.com/office/drawing/2014/main" id="{C776FC2E-541F-9172-11B2-0F510F1E93C3}"/>
              </a:ext>
            </a:extLst>
          </p:cNvPr>
          <p:cNvGrpSpPr/>
          <p:nvPr/>
        </p:nvGrpSpPr>
        <p:grpSpPr>
          <a:xfrm>
            <a:off x="7285809" y="4904920"/>
            <a:ext cx="3665085" cy="2772591"/>
            <a:chOff x="11547566" y="5695406"/>
            <a:chExt cx="4885508" cy="3696788"/>
          </a:xfrm>
          <a:solidFill>
            <a:schemeClr val="accent2">
              <a:lumMod val="50000"/>
            </a:schemeClr>
          </a:solidFill>
        </p:grpSpPr>
        <p:sp>
          <p:nvSpPr>
            <p:cNvPr id="13" name="Rectangle: Rounded Corners 4">
              <a:extLst>
                <a:ext uri="{FF2B5EF4-FFF2-40B4-BE49-F238E27FC236}">
                  <a16:creationId xmlns:a16="http://schemas.microsoft.com/office/drawing/2014/main" id="{733CE833-4C08-2116-7506-97C659AC3BBD}"/>
                </a:ext>
              </a:extLst>
            </p:cNvPr>
            <p:cNvSpPr/>
            <p:nvPr/>
          </p:nvSpPr>
          <p:spPr>
            <a:xfrm>
              <a:off x="11547566" y="5695406"/>
              <a:ext cx="4885508" cy="809897"/>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Artificial Intelligence</a:t>
              </a:r>
              <a:endParaRPr lang="en-MY" dirty="0"/>
            </a:p>
          </p:txBody>
        </p:sp>
        <p:sp>
          <p:nvSpPr>
            <p:cNvPr id="14" name="Rectangle: Rounded Corners 7">
              <a:extLst>
                <a:ext uri="{FF2B5EF4-FFF2-40B4-BE49-F238E27FC236}">
                  <a16:creationId xmlns:a16="http://schemas.microsoft.com/office/drawing/2014/main" id="{CA7F8317-8CAE-CFCF-D5A5-CA7E436781A0}"/>
                </a:ext>
              </a:extLst>
            </p:cNvPr>
            <p:cNvSpPr/>
            <p:nvPr/>
          </p:nvSpPr>
          <p:spPr>
            <a:xfrm>
              <a:off x="11547566" y="6657703"/>
              <a:ext cx="4885508" cy="80989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Internet-of-Things</a:t>
              </a:r>
              <a:endParaRPr lang="en-MY" dirty="0"/>
            </a:p>
          </p:txBody>
        </p:sp>
        <p:sp>
          <p:nvSpPr>
            <p:cNvPr id="15" name="Rectangle: Rounded Corners 8">
              <a:extLst>
                <a:ext uri="{FF2B5EF4-FFF2-40B4-BE49-F238E27FC236}">
                  <a16:creationId xmlns:a16="http://schemas.microsoft.com/office/drawing/2014/main" id="{AACABF9B-B725-23A0-2C50-65A26E6F6A3B}"/>
                </a:ext>
              </a:extLst>
            </p:cNvPr>
            <p:cNvSpPr/>
            <p:nvPr/>
          </p:nvSpPr>
          <p:spPr>
            <a:xfrm>
              <a:off x="11547566" y="7620000"/>
              <a:ext cx="4885508" cy="80989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endParaRPr lang="en-MY" dirty="0"/>
            </a:p>
          </p:txBody>
        </p:sp>
        <p:sp>
          <p:nvSpPr>
            <p:cNvPr id="19" name="Rectangle: Rounded Corners 9">
              <a:extLst>
                <a:ext uri="{FF2B5EF4-FFF2-40B4-BE49-F238E27FC236}">
                  <a16:creationId xmlns:a16="http://schemas.microsoft.com/office/drawing/2014/main" id="{3A091344-931A-FD49-0420-169CDD1F9B33}"/>
                </a:ext>
              </a:extLst>
            </p:cNvPr>
            <p:cNvSpPr/>
            <p:nvPr/>
          </p:nvSpPr>
          <p:spPr>
            <a:xfrm>
              <a:off x="11547566" y="8582297"/>
              <a:ext cx="4885508" cy="80989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Data Analytics</a:t>
              </a:r>
              <a:endParaRPr lang="en-MY" dirty="0"/>
            </a:p>
          </p:txBody>
        </p:sp>
      </p:grpSp>
      <p:pic>
        <p:nvPicPr>
          <p:cNvPr id="20" name="Picture 19">
            <a:extLst>
              <a:ext uri="{FF2B5EF4-FFF2-40B4-BE49-F238E27FC236}">
                <a16:creationId xmlns:a16="http://schemas.microsoft.com/office/drawing/2014/main" id="{A9DB60B7-8AB0-1486-7C1E-9EC248B70A3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6503" y="2801416"/>
            <a:ext cx="4481478" cy="2882377"/>
          </a:xfrm>
          <a:prstGeom prst="rect">
            <a:avLst/>
          </a:prstGeom>
        </p:spPr>
      </p:pic>
      <p:pic>
        <p:nvPicPr>
          <p:cNvPr id="21" name="Picture 20">
            <a:extLst>
              <a:ext uri="{FF2B5EF4-FFF2-40B4-BE49-F238E27FC236}">
                <a16:creationId xmlns:a16="http://schemas.microsoft.com/office/drawing/2014/main" id="{0E4D05B7-0ECA-3FE3-0AA8-3223595CBFC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6505" y="6236323"/>
            <a:ext cx="4481477" cy="2882377"/>
          </a:xfrm>
          <a:prstGeom prst="rect">
            <a:avLst/>
          </a:prstGeom>
        </p:spPr>
      </p:pic>
      <p:sp>
        <p:nvSpPr>
          <p:cNvPr id="25" name="TextBox 24">
            <a:extLst>
              <a:ext uri="{FF2B5EF4-FFF2-40B4-BE49-F238E27FC236}">
                <a16:creationId xmlns:a16="http://schemas.microsoft.com/office/drawing/2014/main" id="{4BA4700B-2D6B-817F-50A6-B7445F19CC40}"/>
              </a:ext>
            </a:extLst>
          </p:cNvPr>
          <p:cNvSpPr txBox="1"/>
          <p:nvPr/>
        </p:nvSpPr>
        <p:spPr>
          <a:xfrm>
            <a:off x="12922516" y="5794789"/>
            <a:ext cx="4481477" cy="346259"/>
          </a:xfrm>
          <a:prstGeom prst="rect">
            <a:avLst/>
          </a:prstGeom>
          <a:noFill/>
        </p:spPr>
        <p:txBody>
          <a:bodyPr wrap="square" lIns="68589" tIns="34295" rIns="68589" bIns="34295" rtlCol="0">
            <a:spAutoFit/>
          </a:bodyPr>
          <a:lstStyle/>
          <a:p>
            <a:pPr algn="ctr"/>
            <a:r>
              <a:rPr lang="en-US" b="1" dirty="0">
                <a:solidFill>
                  <a:schemeClr val="tx2"/>
                </a:solidFill>
              </a:rPr>
              <a:t>Creative Industry</a:t>
            </a:r>
            <a:endParaRPr lang="en-MY" b="1" dirty="0">
              <a:solidFill>
                <a:schemeClr val="tx2"/>
              </a:solidFill>
            </a:endParaRPr>
          </a:p>
        </p:txBody>
      </p:sp>
      <p:sp>
        <p:nvSpPr>
          <p:cNvPr id="26" name="TextBox 25">
            <a:extLst>
              <a:ext uri="{FF2B5EF4-FFF2-40B4-BE49-F238E27FC236}">
                <a16:creationId xmlns:a16="http://schemas.microsoft.com/office/drawing/2014/main" id="{916BE145-5F4C-A5F4-463B-FB4DA269E689}"/>
              </a:ext>
            </a:extLst>
          </p:cNvPr>
          <p:cNvSpPr txBox="1"/>
          <p:nvPr/>
        </p:nvSpPr>
        <p:spPr>
          <a:xfrm>
            <a:off x="12877800" y="9322708"/>
            <a:ext cx="4481477" cy="346259"/>
          </a:xfrm>
          <a:prstGeom prst="rect">
            <a:avLst/>
          </a:prstGeom>
          <a:noFill/>
        </p:spPr>
        <p:txBody>
          <a:bodyPr wrap="square" lIns="68589" tIns="34295" rIns="68589" bIns="34295" rtlCol="0">
            <a:spAutoFit/>
          </a:bodyPr>
          <a:lstStyle/>
          <a:p>
            <a:pPr algn="ctr"/>
            <a:r>
              <a:rPr lang="en-US" b="1" dirty="0">
                <a:solidFill>
                  <a:schemeClr val="tx2"/>
                </a:solidFill>
              </a:rPr>
              <a:t>Power and Energy</a:t>
            </a:r>
            <a:endParaRPr lang="en-MY" b="1" dirty="0">
              <a:solidFill>
                <a:schemeClr val="tx2"/>
              </a:solidFill>
            </a:endParaRPr>
          </a:p>
        </p:txBody>
      </p:sp>
      <p:sp>
        <p:nvSpPr>
          <p:cNvPr id="27" name="TextBox 26">
            <a:extLst>
              <a:ext uri="{FF2B5EF4-FFF2-40B4-BE49-F238E27FC236}">
                <a16:creationId xmlns:a16="http://schemas.microsoft.com/office/drawing/2014/main" id="{E62CF507-E386-BA94-DC2C-E070FD329677}"/>
              </a:ext>
            </a:extLst>
          </p:cNvPr>
          <p:cNvSpPr txBox="1"/>
          <p:nvPr/>
        </p:nvSpPr>
        <p:spPr>
          <a:xfrm>
            <a:off x="886504" y="5688110"/>
            <a:ext cx="4481477" cy="346259"/>
          </a:xfrm>
          <a:prstGeom prst="rect">
            <a:avLst/>
          </a:prstGeom>
          <a:noFill/>
        </p:spPr>
        <p:txBody>
          <a:bodyPr wrap="square" lIns="68589" tIns="34295" rIns="68589" bIns="34295" rtlCol="0">
            <a:spAutoFit/>
          </a:bodyPr>
          <a:lstStyle/>
          <a:p>
            <a:pPr algn="ctr"/>
            <a:r>
              <a:rPr lang="en-US" b="1" dirty="0">
                <a:solidFill>
                  <a:schemeClr val="tx2"/>
                </a:solidFill>
              </a:rPr>
              <a:t>Healthcare</a:t>
            </a:r>
            <a:endParaRPr lang="en-MY" b="1" dirty="0">
              <a:solidFill>
                <a:schemeClr val="tx2"/>
              </a:solidFill>
            </a:endParaRPr>
          </a:p>
        </p:txBody>
      </p:sp>
      <p:sp>
        <p:nvSpPr>
          <p:cNvPr id="28" name="TextBox 27">
            <a:extLst>
              <a:ext uri="{FF2B5EF4-FFF2-40B4-BE49-F238E27FC236}">
                <a16:creationId xmlns:a16="http://schemas.microsoft.com/office/drawing/2014/main" id="{A315EC0F-050D-C6CD-4B3D-D49B75801319}"/>
              </a:ext>
            </a:extLst>
          </p:cNvPr>
          <p:cNvSpPr txBox="1"/>
          <p:nvPr/>
        </p:nvSpPr>
        <p:spPr>
          <a:xfrm>
            <a:off x="715893" y="9405009"/>
            <a:ext cx="4481477" cy="346259"/>
          </a:xfrm>
          <a:prstGeom prst="rect">
            <a:avLst/>
          </a:prstGeom>
          <a:noFill/>
        </p:spPr>
        <p:txBody>
          <a:bodyPr wrap="square" lIns="68589" tIns="34295" rIns="68589" bIns="34295" rtlCol="0">
            <a:spAutoFit/>
          </a:bodyPr>
          <a:lstStyle/>
          <a:p>
            <a:pPr algn="ctr"/>
            <a:r>
              <a:rPr lang="en-US" b="1" dirty="0">
                <a:solidFill>
                  <a:schemeClr val="tx2"/>
                </a:solidFill>
              </a:rPr>
              <a:t>Agriculture</a:t>
            </a:r>
            <a:endParaRPr lang="en-MY" b="1" dirty="0">
              <a:solidFill>
                <a:schemeClr val="tx2"/>
              </a:solidFill>
            </a:endParaRPr>
          </a:p>
        </p:txBody>
      </p:sp>
      <p:sp>
        <p:nvSpPr>
          <p:cNvPr id="29" name="Arrow: Notched Right 34">
            <a:extLst>
              <a:ext uri="{FF2B5EF4-FFF2-40B4-BE49-F238E27FC236}">
                <a16:creationId xmlns:a16="http://schemas.microsoft.com/office/drawing/2014/main" id="{96A259B3-3071-FA55-BF21-4CC469A92E18}"/>
              </a:ext>
            </a:extLst>
          </p:cNvPr>
          <p:cNvSpPr/>
          <p:nvPr/>
        </p:nvSpPr>
        <p:spPr>
          <a:xfrm rot="12833541">
            <a:off x="6094938" y="4044134"/>
            <a:ext cx="884973" cy="7837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MY"/>
          </a:p>
        </p:txBody>
      </p:sp>
      <p:sp>
        <p:nvSpPr>
          <p:cNvPr id="30" name="Arrow: Notched Right 35">
            <a:extLst>
              <a:ext uri="{FF2B5EF4-FFF2-40B4-BE49-F238E27FC236}">
                <a16:creationId xmlns:a16="http://schemas.microsoft.com/office/drawing/2014/main" id="{2F83156F-6031-8C61-676D-2D8DCFE4D72A}"/>
              </a:ext>
            </a:extLst>
          </p:cNvPr>
          <p:cNvSpPr/>
          <p:nvPr/>
        </p:nvSpPr>
        <p:spPr>
          <a:xfrm rot="8827436">
            <a:off x="6096425" y="7752394"/>
            <a:ext cx="884973" cy="7837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MY"/>
          </a:p>
        </p:txBody>
      </p:sp>
      <p:sp>
        <p:nvSpPr>
          <p:cNvPr id="31" name="Arrow: Notched Right 36">
            <a:extLst>
              <a:ext uri="{FF2B5EF4-FFF2-40B4-BE49-F238E27FC236}">
                <a16:creationId xmlns:a16="http://schemas.microsoft.com/office/drawing/2014/main" id="{60F77D82-136A-34CB-C0F0-87E1CED33BD8}"/>
              </a:ext>
            </a:extLst>
          </p:cNvPr>
          <p:cNvSpPr/>
          <p:nvPr/>
        </p:nvSpPr>
        <p:spPr>
          <a:xfrm rot="2323153">
            <a:off x="11261331" y="7765603"/>
            <a:ext cx="884973" cy="7837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MY"/>
          </a:p>
        </p:txBody>
      </p:sp>
      <p:sp>
        <p:nvSpPr>
          <p:cNvPr id="32" name="Arrow: Notched Right 37">
            <a:extLst>
              <a:ext uri="{FF2B5EF4-FFF2-40B4-BE49-F238E27FC236}">
                <a16:creationId xmlns:a16="http://schemas.microsoft.com/office/drawing/2014/main" id="{4CAD83C3-2B35-4ED2-2CFE-E62927AEFA13}"/>
              </a:ext>
            </a:extLst>
          </p:cNvPr>
          <p:cNvSpPr/>
          <p:nvPr/>
        </p:nvSpPr>
        <p:spPr>
          <a:xfrm rot="19457340">
            <a:off x="11201795" y="4029635"/>
            <a:ext cx="884973" cy="7837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MY"/>
          </a:p>
        </p:txBody>
      </p:sp>
      <p:pic>
        <p:nvPicPr>
          <p:cNvPr id="8" name="Picture 7">
            <a:extLst>
              <a:ext uri="{FF2B5EF4-FFF2-40B4-BE49-F238E27FC236}">
                <a16:creationId xmlns:a16="http://schemas.microsoft.com/office/drawing/2014/main" id="{542C56EA-68D5-15FE-B893-1702B489DED5}"/>
              </a:ext>
            </a:extLst>
          </p:cNvPr>
          <p:cNvPicPr>
            <a:picLocks noChangeAspect="1"/>
          </p:cNvPicPr>
          <p:nvPr/>
        </p:nvPicPr>
        <p:blipFill>
          <a:blip r:embed="rId4"/>
          <a:stretch>
            <a:fillRect/>
          </a:stretch>
        </p:blipFill>
        <p:spPr>
          <a:xfrm>
            <a:off x="12925013" y="2430978"/>
            <a:ext cx="4476484" cy="3250391"/>
          </a:xfrm>
          <a:prstGeom prst="rect">
            <a:avLst/>
          </a:prstGeom>
        </p:spPr>
      </p:pic>
      <p:pic>
        <p:nvPicPr>
          <p:cNvPr id="9" name="Picture 8">
            <a:extLst>
              <a:ext uri="{FF2B5EF4-FFF2-40B4-BE49-F238E27FC236}">
                <a16:creationId xmlns:a16="http://schemas.microsoft.com/office/drawing/2014/main" id="{409F77C4-1050-037E-F005-EDB90EB8DD1B}"/>
              </a:ext>
            </a:extLst>
          </p:cNvPr>
          <p:cNvPicPr>
            <a:picLocks noChangeAspect="1"/>
          </p:cNvPicPr>
          <p:nvPr/>
        </p:nvPicPr>
        <p:blipFill>
          <a:blip r:embed="rId5"/>
          <a:stretch>
            <a:fillRect/>
          </a:stretch>
        </p:blipFill>
        <p:spPr>
          <a:xfrm>
            <a:off x="12925013" y="6600729"/>
            <a:ext cx="4476484" cy="2677290"/>
          </a:xfrm>
          <a:prstGeom prst="rect">
            <a:avLst/>
          </a:prstGeom>
        </p:spPr>
      </p:pic>
    </p:spTree>
    <p:extLst>
      <p:ext uri="{BB962C8B-B14F-4D97-AF65-F5344CB8AC3E}">
        <p14:creationId xmlns:p14="http://schemas.microsoft.com/office/powerpoint/2010/main" val="2160717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1354160"/>
            <a:ext cx="17545811" cy="8779764"/>
          </a:xfrm>
          <a:prstGeom prst="rect">
            <a:avLst/>
          </a:prstGeom>
        </p:spPr>
      </p:pic>
      <p:sp>
        <p:nvSpPr>
          <p:cNvPr id="3" name="object 3"/>
          <p:cNvSpPr txBox="1">
            <a:spLocks noGrp="1"/>
          </p:cNvSpPr>
          <p:nvPr>
            <p:ph type="title"/>
          </p:nvPr>
        </p:nvSpPr>
        <p:spPr>
          <a:xfrm>
            <a:off x="657554" y="365836"/>
            <a:ext cx="13972845" cy="936154"/>
          </a:xfrm>
          <a:prstGeom prst="rect">
            <a:avLst/>
          </a:prstGeom>
        </p:spPr>
        <p:txBody>
          <a:bodyPr vert="horz" wrap="square" lIns="0" tIns="12700" rIns="0" bIns="0" rtlCol="0">
            <a:spAutoFit/>
          </a:bodyPr>
          <a:lstStyle/>
          <a:p>
            <a:pPr marL="12700">
              <a:lnSpc>
                <a:spcPct val="100000"/>
              </a:lnSpc>
              <a:spcBef>
                <a:spcPts val="100"/>
              </a:spcBef>
            </a:pPr>
            <a:r>
              <a:rPr lang="en-US" sz="6000" spc="-105" dirty="0">
                <a:solidFill>
                  <a:srgbClr val="1736B1"/>
                </a:solidFill>
                <a:latin typeface="Trebuchet MS"/>
                <a:cs typeface="Trebuchet MS"/>
              </a:rPr>
              <a:t>Supporting </a:t>
            </a:r>
            <a:r>
              <a:rPr sz="6000" spc="-105" dirty="0">
                <a:solidFill>
                  <a:srgbClr val="1736B1"/>
                </a:solidFill>
                <a:latin typeface="Trebuchet MS"/>
                <a:cs typeface="Trebuchet MS"/>
              </a:rPr>
              <a:t>Government</a:t>
            </a:r>
            <a:r>
              <a:rPr sz="6000" spc="-375" dirty="0">
                <a:solidFill>
                  <a:srgbClr val="1736B1"/>
                </a:solidFill>
                <a:latin typeface="Trebuchet MS"/>
                <a:cs typeface="Trebuchet MS"/>
              </a:rPr>
              <a:t> </a:t>
            </a:r>
            <a:r>
              <a:rPr sz="6000" spc="-10" dirty="0">
                <a:solidFill>
                  <a:srgbClr val="1736B1"/>
                </a:solidFill>
                <a:latin typeface="Trebuchet MS"/>
                <a:cs typeface="Trebuchet MS"/>
              </a:rPr>
              <a:t>Policies</a:t>
            </a:r>
            <a:r>
              <a:rPr lang="en-US" sz="6000" spc="-10" dirty="0">
                <a:solidFill>
                  <a:srgbClr val="1736B1"/>
                </a:solidFill>
                <a:latin typeface="Trebuchet MS"/>
                <a:cs typeface="Trebuchet MS"/>
              </a:rPr>
              <a:t> at UMK</a:t>
            </a:r>
            <a:endParaRPr sz="6000" dirty="0">
              <a:latin typeface="Trebuchet MS"/>
              <a:cs typeface="Trebuchet MS"/>
            </a:endParaRPr>
          </a:p>
        </p:txBody>
      </p:sp>
      <p:sp>
        <p:nvSpPr>
          <p:cNvPr id="4" name="Oval 3">
            <a:extLst>
              <a:ext uri="{FF2B5EF4-FFF2-40B4-BE49-F238E27FC236}">
                <a16:creationId xmlns:a16="http://schemas.microsoft.com/office/drawing/2014/main" id="{A1B6DD3D-6B64-F670-F982-88015BFC66C1}"/>
              </a:ext>
            </a:extLst>
          </p:cNvPr>
          <p:cNvSpPr/>
          <p:nvPr/>
        </p:nvSpPr>
        <p:spPr>
          <a:xfrm>
            <a:off x="6400800" y="2324100"/>
            <a:ext cx="990600" cy="99060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25E371D8-28FB-1B44-C5A5-8698FA0E7428}"/>
              </a:ext>
            </a:extLst>
          </p:cNvPr>
          <p:cNvSpPr/>
          <p:nvPr/>
        </p:nvSpPr>
        <p:spPr>
          <a:xfrm>
            <a:off x="7356805" y="2324100"/>
            <a:ext cx="990600" cy="99060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AE03FFA8-CFA9-4CE0-4104-A1E1908D2211}"/>
              </a:ext>
            </a:extLst>
          </p:cNvPr>
          <p:cNvSpPr/>
          <p:nvPr/>
        </p:nvSpPr>
        <p:spPr>
          <a:xfrm>
            <a:off x="11506200" y="2324100"/>
            <a:ext cx="990600" cy="99060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0729C781-52AE-79C0-C4DD-0DB0C51C59A4}"/>
              </a:ext>
            </a:extLst>
          </p:cNvPr>
          <p:cNvSpPr/>
          <p:nvPr/>
        </p:nvSpPr>
        <p:spPr>
          <a:xfrm>
            <a:off x="2514600" y="5744042"/>
            <a:ext cx="2159330" cy="68580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B0D4CD0-12EA-4CE0-426D-C7DFBF9EFAB6}"/>
              </a:ext>
            </a:extLst>
          </p:cNvPr>
          <p:cNvSpPr/>
          <p:nvPr/>
        </p:nvSpPr>
        <p:spPr>
          <a:xfrm>
            <a:off x="2514600" y="6286500"/>
            <a:ext cx="2159330" cy="68580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FDC3FA90-EC83-6A08-0941-739331235521}"/>
              </a:ext>
            </a:extLst>
          </p:cNvPr>
          <p:cNvSpPr/>
          <p:nvPr/>
        </p:nvSpPr>
        <p:spPr>
          <a:xfrm>
            <a:off x="2438400" y="6819900"/>
            <a:ext cx="2159330" cy="68580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43C6424-959F-791D-B5CD-9DE40DBFB1E4}"/>
              </a:ext>
            </a:extLst>
          </p:cNvPr>
          <p:cNvSpPr/>
          <p:nvPr/>
        </p:nvSpPr>
        <p:spPr>
          <a:xfrm>
            <a:off x="11679050" y="1455073"/>
            <a:ext cx="2832352" cy="569387"/>
          </a:xfrm>
          <a:prstGeom prst="rect">
            <a:avLst/>
          </a:prstGeom>
          <a:noFill/>
        </p:spPr>
        <p:txBody>
          <a:bodyPr wrap="square" lIns="91440" tIns="45720" rIns="91440" bIns="45720">
            <a:spAutoFit/>
          </a:bodyPr>
          <a:lstStyle/>
          <a:p>
            <a:pPr algn="ctr"/>
            <a:r>
              <a:rPr lang="en-US" sz="2000" b="1" u="sng" cap="none" spc="0" dirty="0">
                <a:ln w="0"/>
                <a:solidFill>
                  <a:srgbClr val="C00000"/>
                </a:solidFill>
                <a:effectLst>
                  <a:outerShdw blurRad="38100" dist="19050" dir="2700000" algn="tl" rotWithShape="0">
                    <a:schemeClr val="dk1">
                      <a:alpha val="40000"/>
                    </a:schemeClr>
                  </a:outerShdw>
                </a:effectLst>
              </a:rPr>
              <a:t>FIAT</a:t>
            </a:r>
          </a:p>
          <a:p>
            <a:pPr algn="ctr"/>
            <a:r>
              <a:rPr lang="it-IT" sz="1100" b="1" cap="none" spc="0" dirty="0">
                <a:ln w="0"/>
                <a:solidFill>
                  <a:srgbClr val="C00000"/>
                </a:solidFill>
                <a:effectLst>
                  <a:outerShdw blurRad="38100" dist="19050" dir="2700000" algn="tl" rotWithShape="0">
                    <a:schemeClr val="dk1">
                      <a:alpha val="40000"/>
                    </a:schemeClr>
                  </a:outerShdw>
                </a:effectLst>
              </a:rPr>
              <a:t>FAKULTI INDUSTRI ASAS TANI</a:t>
            </a:r>
            <a:endParaRPr lang="en-US" sz="1100" b="1" cap="none" spc="0" dirty="0">
              <a:ln w="0"/>
              <a:solidFill>
                <a:srgbClr val="C00000"/>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6A4FC74C-7219-1BB3-9F21-E16103257A18}"/>
              </a:ext>
            </a:extLst>
          </p:cNvPr>
          <p:cNvSpPr/>
          <p:nvPr/>
        </p:nvSpPr>
        <p:spPr>
          <a:xfrm>
            <a:off x="9212457" y="1252828"/>
            <a:ext cx="2832352" cy="569387"/>
          </a:xfrm>
          <a:prstGeom prst="rect">
            <a:avLst/>
          </a:prstGeom>
          <a:noFill/>
        </p:spPr>
        <p:txBody>
          <a:bodyPr wrap="square" lIns="91440" tIns="45720" rIns="91440" bIns="45720">
            <a:spAutoFit/>
          </a:bodyPr>
          <a:lstStyle/>
          <a:p>
            <a:pPr algn="ctr"/>
            <a:r>
              <a:rPr lang="en-US" sz="2000" b="1" u="sng" cap="none" spc="0" dirty="0">
                <a:ln w="0"/>
                <a:solidFill>
                  <a:srgbClr val="C00000"/>
                </a:solidFill>
                <a:effectLst>
                  <a:outerShdw blurRad="38100" dist="19050" dir="2700000" algn="tl" rotWithShape="0">
                    <a:schemeClr val="dk1">
                      <a:alpha val="40000"/>
                    </a:schemeClr>
                  </a:outerShdw>
                </a:effectLst>
              </a:rPr>
              <a:t>FPV</a:t>
            </a:r>
          </a:p>
          <a:p>
            <a:pPr algn="ctr"/>
            <a:r>
              <a:rPr lang="it-IT" sz="1100" b="1" cap="none" spc="0" dirty="0">
                <a:ln w="0"/>
                <a:solidFill>
                  <a:srgbClr val="C00000"/>
                </a:solidFill>
                <a:effectLst>
                  <a:outerShdw blurRad="38100" dist="19050" dir="2700000" algn="tl" rotWithShape="0">
                    <a:schemeClr val="dk1">
                      <a:alpha val="40000"/>
                    </a:schemeClr>
                  </a:outerShdw>
                </a:effectLst>
              </a:rPr>
              <a:t>FAKULTI PERUBATAN VETERINAR</a:t>
            </a:r>
            <a:endParaRPr lang="en-US" sz="1100" b="1" cap="none" spc="0" dirty="0">
              <a:ln w="0"/>
              <a:solidFill>
                <a:srgbClr val="C00000"/>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67DA6C87-CC7D-DA35-9CAE-B75D4C58CA4A}"/>
              </a:ext>
            </a:extLst>
          </p:cNvPr>
          <p:cNvSpPr/>
          <p:nvPr/>
        </p:nvSpPr>
        <p:spPr>
          <a:xfrm>
            <a:off x="5748236" y="1182318"/>
            <a:ext cx="3927272" cy="569387"/>
          </a:xfrm>
          <a:prstGeom prst="rect">
            <a:avLst/>
          </a:prstGeom>
          <a:noFill/>
        </p:spPr>
        <p:txBody>
          <a:bodyPr wrap="square" lIns="91440" tIns="45720" rIns="91440" bIns="45720">
            <a:spAutoFit/>
          </a:bodyPr>
          <a:lstStyle/>
          <a:p>
            <a:pPr algn="ctr"/>
            <a:r>
              <a:rPr lang="en-US" sz="2000" b="1" u="sng" cap="none" spc="0" dirty="0">
                <a:ln w="0"/>
                <a:solidFill>
                  <a:srgbClr val="C00000"/>
                </a:solidFill>
                <a:effectLst>
                  <a:outerShdw blurRad="38100" dist="19050" dir="2700000" algn="tl" rotWithShape="0">
                    <a:schemeClr val="dk1">
                      <a:alpha val="40000"/>
                    </a:schemeClr>
                  </a:outerShdw>
                </a:effectLst>
              </a:rPr>
              <a:t>FTKW</a:t>
            </a:r>
          </a:p>
          <a:p>
            <a:pPr algn="ctr"/>
            <a:r>
              <a:rPr lang="it-IT" sz="1100" b="1" cap="none" spc="0" dirty="0">
                <a:ln w="0"/>
                <a:solidFill>
                  <a:srgbClr val="C00000"/>
                </a:solidFill>
                <a:effectLst>
                  <a:outerShdw blurRad="38100" dist="19050" dir="2700000" algn="tl" rotWithShape="0">
                    <a:schemeClr val="dk1">
                      <a:alpha val="40000"/>
                    </a:schemeClr>
                  </a:outerShdw>
                </a:effectLst>
              </a:rPr>
              <a:t>FAKULTI TEKNOLOGI KREATIF DAN WARISAN</a:t>
            </a:r>
            <a:endParaRPr lang="en-US" sz="1100" b="1" cap="none" spc="0" dirty="0">
              <a:ln w="0"/>
              <a:solidFill>
                <a:srgbClr val="C00000"/>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BA0D3897-4467-86D9-D711-995881F93D1B}"/>
              </a:ext>
            </a:extLst>
          </p:cNvPr>
          <p:cNvSpPr/>
          <p:nvPr/>
        </p:nvSpPr>
        <p:spPr>
          <a:xfrm>
            <a:off x="2967800" y="1655128"/>
            <a:ext cx="2832353" cy="738664"/>
          </a:xfrm>
          <a:prstGeom prst="rect">
            <a:avLst/>
          </a:prstGeom>
          <a:noFill/>
        </p:spPr>
        <p:txBody>
          <a:bodyPr wrap="square" lIns="91440" tIns="45720" rIns="91440" bIns="45720">
            <a:spAutoFit/>
          </a:bodyPr>
          <a:lstStyle/>
          <a:p>
            <a:pPr algn="ctr"/>
            <a:r>
              <a:rPr lang="en-US" sz="2000" b="1" u="sng" cap="none" spc="0" dirty="0">
                <a:ln w="0"/>
                <a:solidFill>
                  <a:srgbClr val="C00000"/>
                </a:solidFill>
                <a:effectLst>
                  <a:outerShdw blurRad="38100" dist="19050" dir="2700000" algn="tl" rotWithShape="0">
                    <a:schemeClr val="dk1">
                      <a:alpha val="40000"/>
                    </a:schemeClr>
                  </a:outerShdw>
                </a:effectLst>
              </a:rPr>
              <a:t>FBKT</a:t>
            </a:r>
          </a:p>
          <a:p>
            <a:pPr algn="ctr"/>
            <a:r>
              <a:rPr lang="it-IT" sz="1100" b="1" cap="none" spc="0" dirty="0">
                <a:ln w="0"/>
                <a:solidFill>
                  <a:srgbClr val="C00000"/>
                </a:solidFill>
                <a:effectLst>
                  <a:outerShdw blurRad="38100" dist="19050" dir="2700000" algn="tl" rotWithShape="0">
                    <a:schemeClr val="dk1">
                      <a:alpha val="40000"/>
                    </a:schemeClr>
                  </a:outerShdw>
                </a:effectLst>
              </a:rPr>
              <a:t>FAKULTI BIOKEJURUTERAAN DAN TEKNOLOGI</a:t>
            </a:r>
            <a:endParaRPr lang="en-US" sz="1100" b="1" cap="none" spc="0" dirty="0">
              <a:ln w="0"/>
              <a:solidFill>
                <a:srgbClr val="C00000"/>
              </a:solidFill>
              <a:effectLst>
                <a:outerShdw blurRad="38100" dist="19050" dir="2700000" algn="tl" rotWithShape="0">
                  <a:schemeClr val="dk1">
                    <a:alpha val="40000"/>
                  </a:schemeClr>
                </a:outerShdw>
              </a:effectLst>
            </a:endParaRPr>
          </a:p>
        </p:txBody>
      </p:sp>
      <p:cxnSp>
        <p:nvCxnSpPr>
          <p:cNvPr id="23" name="Connector: Curved 22">
            <a:extLst>
              <a:ext uri="{FF2B5EF4-FFF2-40B4-BE49-F238E27FC236}">
                <a16:creationId xmlns:a16="http://schemas.microsoft.com/office/drawing/2014/main" id="{7929C725-24F0-684E-B81C-D499C7696058}"/>
              </a:ext>
            </a:extLst>
          </p:cNvPr>
          <p:cNvCxnSpPr>
            <a:cxnSpLocks/>
            <a:stCxn id="14" idx="2"/>
          </p:cNvCxnSpPr>
          <p:nvPr/>
        </p:nvCxnSpPr>
        <p:spPr>
          <a:xfrm rot="5400000">
            <a:off x="12303296" y="1836968"/>
            <a:ext cx="604439" cy="97942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F1D97433-14AF-BE9E-5C9A-07246F067CE1}"/>
              </a:ext>
            </a:extLst>
          </p:cNvPr>
          <p:cNvCxnSpPr>
            <a:cxnSpLocks/>
          </p:cNvCxnSpPr>
          <p:nvPr/>
        </p:nvCxnSpPr>
        <p:spPr>
          <a:xfrm rot="10800000" flipV="1">
            <a:off x="8077201" y="1874385"/>
            <a:ext cx="1860424" cy="7545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2866AEAF-C9DE-A797-CBA2-6716F3C35925}"/>
              </a:ext>
            </a:extLst>
          </p:cNvPr>
          <p:cNvCxnSpPr>
            <a:cxnSpLocks/>
            <a:endCxn id="4" idx="0"/>
          </p:cNvCxnSpPr>
          <p:nvPr/>
        </p:nvCxnSpPr>
        <p:spPr>
          <a:xfrm rot="10800000" flipV="1">
            <a:off x="6896100" y="1749042"/>
            <a:ext cx="712954" cy="57505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52E1C09-6D7E-C86D-180F-9A1BB62A9BFE}"/>
              </a:ext>
            </a:extLst>
          </p:cNvPr>
          <p:cNvSpPr/>
          <p:nvPr/>
        </p:nvSpPr>
        <p:spPr>
          <a:xfrm>
            <a:off x="4572000" y="2234208"/>
            <a:ext cx="990600" cy="99060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33" name="Connector: Curved 32">
            <a:extLst>
              <a:ext uri="{FF2B5EF4-FFF2-40B4-BE49-F238E27FC236}">
                <a16:creationId xmlns:a16="http://schemas.microsoft.com/office/drawing/2014/main" id="{87BFD3B7-1B81-7538-FF15-D364138CFFAE}"/>
              </a:ext>
            </a:extLst>
          </p:cNvPr>
          <p:cNvCxnSpPr>
            <a:cxnSpLocks/>
          </p:cNvCxnSpPr>
          <p:nvPr/>
        </p:nvCxnSpPr>
        <p:spPr>
          <a:xfrm>
            <a:off x="3810000" y="2318108"/>
            <a:ext cx="863930" cy="3712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FD2A8F9-4804-AE63-A2DA-400BC77807B4}"/>
              </a:ext>
            </a:extLst>
          </p:cNvPr>
          <p:cNvSpPr/>
          <p:nvPr/>
        </p:nvSpPr>
        <p:spPr>
          <a:xfrm>
            <a:off x="-381013" y="5353368"/>
            <a:ext cx="2832353" cy="400110"/>
          </a:xfrm>
          <a:prstGeom prst="rect">
            <a:avLst/>
          </a:prstGeom>
          <a:noFill/>
        </p:spPr>
        <p:txBody>
          <a:bodyPr wrap="square" lIns="91440" tIns="45720" rIns="91440" bIns="45720">
            <a:spAutoFit/>
          </a:bodyPr>
          <a:lstStyle/>
          <a:p>
            <a:pPr algn="ctr"/>
            <a:r>
              <a:rPr lang="en-US" sz="2000" b="1" u="sng" dirty="0">
                <a:ln w="0"/>
                <a:solidFill>
                  <a:srgbClr val="C00000"/>
                </a:solidFill>
                <a:effectLst>
                  <a:outerShdw blurRad="38100" dist="19050" dir="2700000" algn="tl" rotWithShape="0">
                    <a:schemeClr val="dk1">
                      <a:alpha val="40000"/>
                    </a:schemeClr>
                  </a:outerShdw>
                </a:effectLst>
              </a:rPr>
              <a:t>AIBIG ROLE</a:t>
            </a:r>
            <a:endParaRPr lang="en-US" sz="1100" b="1" cap="none" spc="0" dirty="0">
              <a:ln w="0"/>
              <a:solidFill>
                <a:srgbClr val="C00000"/>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7A479492-A8A8-4EF7-80C8-3893BD60A518}"/>
              </a:ext>
            </a:extLst>
          </p:cNvPr>
          <p:cNvSpPr/>
          <p:nvPr/>
        </p:nvSpPr>
        <p:spPr>
          <a:xfrm>
            <a:off x="3352800" y="1043976"/>
            <a:ext cx="2832353" cy="738664"/>
          </a:xfrm>
          <a:prstGeom prst="rect">
            <a:avLst/>
          </a:prstGeom>
          <a:noFill/>
        </p:spPr>
        <p:txBody>
          <a:bodyPr wrap="square" lIns="91440" tIns="45720" rIns="91440" bIns="45720">
            <a:spAutoFit/>
          </a:bodyPr>
          <a:lstStyle/>
          <a:p>
            <a:pPr algn="ctr"/>
            <a:r>
              <a:rPr lang="en-US" sz="2000" b="1" u="sng" cap="none" spc="0" dirty="0">
                <a:ln w="0"/>
                <a:solidFill>
                  <a:srgbClr val="C00000"/>
                </a:solidFill>
                <a:effectLst>
                  <a:outerShdw blurRad="38100" dist="19050" dir="2700000" algn="tl" rotWithShape="0">
                    <a:schemeClr val="dk1">
                      <a:alpha val="40000"/>
                    </a:schemeClr>
                  </a:outerShdw>
                </a:effectLst>
              </a:rPr>
              <a:t>FKP</a:t>
            </a:r>
          </a:p>
          <a:p>
            <a:pPr algn="ctr"/>
            <a:r>
              <a:rPr lang="it-IT" sz="1100" b="1" cap="none" spc="0" dirty="0">
                <a:ln w="0"/>
                <a:solidFill>
                  <a:srgbClr val="C00000"/>
                </a:solidFill>
                <a:effectLst>
                  <a:outerShdw blurRad="38100" dist="19050" dir="2700000" algn="tl" rotWithShape="0">
                    <a:schemeClr val="dk1">
                      <a:alpha val="40000"/>
                    </a:schemeClr>
                  </a:outerShdw>
                </a:effectLst>
              </a:rPr>
              <a:t>FAKULTI KEUSAHAWANAN DAN PERNIAGAAN </a:t>
            </a:r>
            <a:endParaRPr lang="en-US" sz="1100" b="1" cap="none" spc="0" dirty="0">
              <a:ln w="0"/>
              <a:solidFill>
                <a:srgbClr val="C00000"/>
              </a:solidFill>
              <a:effectLst>
                <a:outerShdw blurRad="38100" dist="19050" dir="2700000" algn="tl" rotWithShape="0">
                  <a:schemeClr val="dk1">
                    <a:alpha val="40000"/>
                  </a:schemeClr>
                </a:outerShdw>
              </a:effectLst>
            </a:endParaRPr>
          </a:p>
        </p:txBody>
      </p:sp>
      <p:sp>
        <p:nvSpPr>
          <p:cNvPr id="19" name="Oval 18">
            <a:extLst>
              <a:ext uri="{FF2B5EF4-FFF2-40B4-BE49-F238E27FC236}">
                <a16:creationId xmlns:a16="http://schemas.microsoft.com/office/drawing/2014/main" id="{26A878E4-EC30-3117-6560-583263ABF3F1}"/>
              </a:ext>
            </a:extLst>
          </p:cNvPr>
          <p:cNvSpPr/>
          <p:nvPr/>
        </p:nvSpPr>
        <p:spPr>
          <a:xfrm>
            <a:off x="5488355" y="2234208"/>
            <a:ext cx="990600" cy="99060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20" name="Connector: Curved 28">
            <a:extLst>
              <a:ext uri="{FF2B5EF4-FFF2-40B4-BE49-F238E27FC236}">
                <a16:creationId xmlns:a16="http://schemas.microsoft.com/office/drawing/2014/main" id="{04B3EA44-DC9F-218B-2C73-E3FC1CB0F6AE}"/>
              </a:ext>
            </a:extLst>
          </p:cNvPr>
          <p:cNvCxnSpPr>
            <a:cxnSpLocks/>
            <a:endCxn id="19" idx="0"/>
          </p:cNvCxnSpPr>
          <p:nvPr/>
        </p:nvCxnSpPr>
        <p:spPr>
          <a:xfrm>
            <a:off x="5323914" y="1677597"/>
            <a:ext cx="659741" cy="5566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852B16B-BBB7-2DCF-A469-A3ACD0CE998E}"/>
              </a:ext>
            </a:extLst>
          </p:cNvPr>
          <p:cNvSpPr/>
          <p:nvPr/>
        </p:nvSpPr>
        <p:spPr>
          <a:xfrm>
            <a:off x="14035645" y="1791936"/>
            <a:ext cx="2832352" cy="569387"/>
          </a:xfrm>
          <a:prstGeom prst="rect">
            <a:avLst/>
          </a:prstGeom>
          <a:noFill/>
        </p:spPr>
        <p:txBody>
          <a:bodyPr wrap="square" lIns="91440" tIns="45720" rIns="91440" bIns="45720">
            <a:spAutoFit/>
          </a:bodyPr>
          <a:lstStyle/>
          <a:p>
            <a:pPr algn="ctr"/>
            <a:r>
              <a:rPr lang="en-US" sz="2000" b="1" u="sng" cap="none" spc="0" dirty="0">
                <a:ln w="0"/>
                <a:solidFill>
                  <a:srgbClr val="C00000"/>
                </a:solidFill>
                <a:effectLst>
                  <a:outerShdw blurRad="38100" dist="19050" dir="2700000" algn="tl" rotWithShape="0">
                    <a:schemeClr val="dk1">
                      <a:alpha val="40000"/>
                    </a:schemeClr>
                  </a:outerShdw>
                </a:effectLst>
              </a:rPr>
              <a:t>FSB</a:t>
            </a:r>
          </a:p>
          <a:p>
            <a:pPr algn="ctr"/>
            <a:r>
              <a:rPr lang="it-IT" sz="1100" b="1" cap="none" spc="0" dirty="0">
                <a:ln w="0"/>
                <a:solidFill>
                  <a:srgbClr val="C00000"/>
                </a:solidFill>
                <a:effectLst>
                  <a:outerShdw blurRad="38100" dist="19050" dir="2700000" algn="tl" rotWithShape="0">
                    <a:schemeClr val="dk1">
                      <a:alpha val="40000"/>
                    </a:schemeClr>
                  </a:outerShdw>
                </a:effectLst>
              </a:rPr>
              <a:t>FAKULTI </a:t>
            </a:r>
            <a:r>
              <a:rPr lang="it-IT" sz="1100" b="1" dirty="0">
                <a:ln w="0"/>
                <a:solidFill>
                  <a:srgbClr val="C00000"/>
                </a:solidFill>
                <a:effectLst>
                  <a:outerShdw blurRad="38100" dist="19050" dir="2700000" algn="tl" rotWithShape="0">
                    <a:schemeClr val="dk1">
                      <a:alpha val="40000"/>
                    </a:schemeClr>
                  </a:outerShdw>
                </a:effectLst>
              </a:rPr>
              <a:t>SAINS BUMI</a:t>
            </a:r>
            <a:endParaRPr lang="en-US" sz="1100" b="1" cap="none" spc="0" dirty="0">
              <a:ln w="0"/>
              <a:solidFill>
                <a:srgbClr val="C00000"/>
              </a:solidFill>
              <a:effectLst>
                <a:outerShdw blurRad="38100" dist="19050" dir="2700000" algn="tl" rotWithShape="0">
                  <a:schemeClr val="dk1">
                    <a:alpha val="40000"/>
                  </a:schemeClr>
                </a:outerShdw>
              </a:effectLst>
            </a:endParaRPr>
          </a:p>
        </p:txBody>
      </p:sp>
      <p:sp>
        <p:nvSpPr>
          <p:cNvPr id="36" name="Oval 35">
            <a:extLst>
              <a:ext uri="{FF2B5EF4-FFF2-40B4-BE49-F238E27FC236}">
                <a16:creationId xmlns:a16="http://schemas.microsoft.com/office/drawing/2014/main" id="{974C3C76-6C8E-B1A6-E3F1-EA38BF073D14}"/>
              </a:ext>
            </a:extLst>
          </p:cNvPr>
          <p:cNvSpPr/>
          <p:nvPr/>
        </p:nvSpPr>
        <p:spPr>
          <a:xfrm>
            <a:off x="13422377" y="2234208"/>
            <a:ext cx="979423" cy="1080492"/>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38" name="Connector: Curved 22">
            <a:extLst>
              <a:ext uri="{FF2B5EF4-FFF2-40B4-BE49-F238E27FC236}">
                <a16:creationId xmlns:a16="http://schemas.microsoft.com/office/drawing/2014/main" id="{1AF195F4-B110-81BE-CAC2-E3E3E1F903B9}"/>
              </a:ext>
            </a:extLst>
          </p:cNvPr>
          <p:cNvCxnSpPr>
            <a:cxnSpLocks/>
            <a:endCxn id="36" idx="6"/>
          </p:cNvCxnSpPr>
          <p:nvPr/>
        </p:nvCxnSpPr>
        <p:spPr>
          <a:xfrm rot="10800000" flipV="1">
            <a:off x="14401800" y="2393790"/>
            <a:ext cx="1268588" cy="3806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97ED6FB8-985E-0CBB-EF00-262F5F838AA2}"/>
              </a:ext>
            </a:extLst>
          </p:cNvPr>
          <p:cNvSpPr/>
          <p:nvPr/>
        </p:nvSpPr>
        <p:spPr>
          <a:xfrm>
            <a:off x="2730335" y="3798625"/>
            <a:ext cx="2159330" cy="68580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42" name="Connector: Curved 28">
            <a:extLst>
              <a:ext uri="{FF2B5EF4-FFF2-40B4-BE49-F238E27FC236}">
                <a16:creationId xmlns:a16="http://schemas.microsoft.com/office/drawing/2014/main" id="{840A631D-5D95-D859-F5FD-D8E4FA7F1D08}"/>
              </a:ext>
            </a:extLst>
          </p:cNvPr>
          <p:cNvCxnSpPr>
            <a:cxnSpLocks/>
            <a:endCxn id="41" idx="2"/>
          </p:cNvCxnSpPr>
          <p:nvPr/>
        </p:nvCxnSpPr>
        <p:spPr>
          <a:xfrm flipV="1">
            <a:off x="1447800" y="4141525"/>
            <a:ext cx="1282535" cy="127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28">
            <a:extLst>
              <a:ext uri="{FF2B5EF4-FFF2-40B4-BE49-F238E27FC236}">
                <a16:creationId xmlns:a16="http://schemas.microsoft.com/office/drawing/2014/main" id="{974F2931-80A4-7742-9B68-73600D6DBC61}"/>
              </a:ext>
            </a:extLst>
          </p:cNvPr>
          <p:cNvCxnSpPr>
            <a:cxnSpLocks/>
          </p:cNvCxnSpPr>
          <p:nvPr/>
        </p:nvCxnSpPr>
        <p:spPr>
          <a:xfrm>
            <a:off x="1905000" y="5811825"/>
            <a:ext cx="609600" cy="206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28">
            <a:extLst>
              <a:ext uri="{FF2B5EF4-FFF2-40B4-BE49-F238E27FC236}">
                <a16:creationId xmlns:a16="http://schemas.microsoft.com/office/drawing/2014/main" id="{A41B4BF4-3FDE-B84C-507E-0D917861C42E}"/>
              </a:ext>
            </a:extLst>
          </p:cNvPr>
          <p:cNvCxnSpPr>
            <a:cxnSpLocks/>
          </p:cNvCxnSpPr>
          <p:nvPr/>
        </p:nvCxnSpPr>
        <p:spPr>
          <a:xfrm>
            <a:off x="1295400" y="6086942"/>
            <a:ext cx="1219200" cy="395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28">
            <a:extLst>
              <a:ext uri="{FF2B5EF4-FFF2-40B4-BE49-F238E27FC236}">
                <a16:creationId xmlns:a16="http://schemas.microsoft.com/office/drawing/2014/main" id="{A47870B6-CA75-71C3-001F-406D2D8C2118}"/>
              </a:ext>
            </a:extLst>
          </p:cNvPr>
          <p:cNvCxnSpPr>
            <a:cxnSpLocks/>
          </p:cNvCxnSpPr>
          <p:nvPr/>
        </p:nvCxnSpPr>
        <p:spPr>
          <a:xfrm>
            <a:off x="1035163" y="6113255"/>
            <a:ext cx="1403237" cy="1058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CC13591-F3A7-2247-ED24-107D2B45DBA7}"/>
              </a:ext>
            </a:extLst>
          </p:cNvPr>
          <p:cNvSpPr/>
          <p:nvPr/>
        </p:nvSpPr>
        <p:spPr>
          <a:xfrm>
            <a:off x="9832236" y="3086100"/>
            <a:ext cx="8029955" cy="6324600"/>
          </a:xfrm>
          <a:prstGeom prst="roundRect">
            <a:avLst/>
          </a:prstGeom>
          <a:ln w="76200">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BA5199C-0A31-0B39-D956-E5002F647CB1}"/>
              </a:ext>
            </a:extLst>
          </p:cNvPr>
          <p:cNvSpPr/>
          <p:nvPr/>
        </p:nvSpPr>
        <p:spPr>
          <a:xfrm>
            <a:off x="1114045" y="3086100"/>
            <a:ext cx="8029955" cy="6324600"/>
          </a:xfrm>
          <a:prstGeom prst="roundRect">
            <a:avLst/>
          </a:prstGeom>
          <a:ln w="76200">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 name="object 2"/>
          <p:cNvPicPr/>
          <p:nvPr/>
        </p:nvPicPr>
        <p:blipFill>
          <a:blip r:embed="rId2" cstate="print"/>
          <a:stretch>
            <a:fillRect/>
          </a:stretch>
        </p:blipFill>
        <p:spPr>
          <a:xfrm>
            <a:off x="1990647" y="3874429"/>
            <a:ext cx="3439527" cy="758352"/>
          </a:xfrm>
          <a:prstGeom prst="rect">
            <a:avLst/>
          </a:prstGeom>
        </p:spPr>
      </p:pic>
      <p:pic>
        <p:nvPicPr>
          <p:cNvPr id="3" name="object 3"/>
          <p:cNvPicPr/>
          <p:nvPr/>
        </p:nvPicPr>
        <p:blipFill>
          <a:blip r:embed="rId3" cstate="print"/>
          <a:stretch>
            <a:fillRect/>
          </a:stretch>
        </p:blipFill>
        <p:spPr>
          <a:xfrm>
            <a:off x="1990647" y="5316695"/>
            <a:ext cx="1784603" cy="1818131"/>
          </a:xfrm>
          <a:prstGeom prst="rect">
            <a:avLst/>
          </a:prstGeom>
        </p:spPr>
      </p:pic>
      <p:pic>
        <p:nvPicPr>
          <p:cNvPr id="4" name="object 4"/>
          <p:cNvPicPr/>
          <p:nvPr/>
        </p:nvPicPr>
        <p:blipFill>
          <a:blip r:embed="rId4" cstate="print"/>
          <a:stretch>
            <a:fillRect/>
          </a:stretch>
        </p:blipFill>
        <p:spPr>
          <a:xfrm>
            <a:off x="6128945" y="3474932"/>
            <a:ext cx="2239449" cy="2028572"/>
          </a:xfrm>
          <a:prstGeom prst="rect">
            <a:avLst/>
          </a:prstGeom>
        </p:spPr>
      </p:pic>
      <p:pic>
        <p:nvPicPr>
          <p:cNvPr id="5" name="object 5"/>
          <p:cNvPicPr/>
          <p:nvPr/>
        </p:nvPicPr>
        <p:blipFill>
          <a:blip r:embed="rId5" cstate="print"/>
          <a:stretch>
            <a:fillRect/>
          </a:stretch>
        </p:blipFill>
        <p:spPr>
          <a:xfrm>
            <a:off x="10940418" y="3240622"/>
            <a:ext cx="5273952" cy="718686"/>
          </a:xfrm>
          <a:prstGeom prst="rect">
            <a:avLst/>
          </a:prstGeom>
        </p:spPr>
      </p:pic>
      <p:pic>
        <p:nvPicPr>
          <p:cNvPr id="6" name="object 6"/>
          <p:cNvPicPr/>
          <p:nvPr/>
        </p:nvPicPr>
        <p:blipFill>
          <a:blip r:embed="rId6" cstate="print"/>
          <a:stretch>
            <a:fillRect/>
          </a:stretch>
        </p:blipFill>
        <p:spPr>
          <a:xfrm>
            <a:off x="10600403" y="8053303"/>
            <a:ext cx="4208979" cy="1112816"/>
          </a:xfrm>
          <a:prstGeom prst="rect">
            <a:avLst/>
          </a:prstGeom>
        </p:spPr>
      </p:pic>
      <p:pic>
        <p:nvPicPr>
          <p:cNvPr id="7" name="object 7"/>
          <p:cNvPicPr/>
          <p:nvPr/>
        </p:nvPicPr>
        <p:blipFill>
          <a:blip r:embed="rId7" cstate="print"/>
          <a:stretch>
            <a:fillRect/>
          </a:stretch>
        </p:blipFill>
        <p:spPr>
          <a:xfrm>
            <a:off x="3509406" y="7823782"/>
            <a:ext cx="3282696" cy="955216"/>
          </a:xfrm>
          <a:prstGeom prst="rect">
            <a:avLst/>
          </a:prstGeom>
        </p:spPr>
      </p:pic>
      <p:pic>
        <p:nvPicPr>
          <p:cNvPr id="8" name="object 8"/>
          <p:cNvPicPr/>
          <p:nvPr/>
        </p:nvPicPr>
        <p:blipFill>
          <a:blip r:embed="rId8" cstate="print"/>
          <a:stretch>
            <a:fillRect/>
          </a:stretch>
        </p:blipFill>
        <p:spPr>
          <a:xfrm>
            <a:off x="13868400" y="6706227"/>
            <a:ext cx="2854452" cy="1182624"/>
          </a:xfrm>
          <a:prstGeom prst="rect">
            <a:avLst/>
          </a:prstGeom>
        </p:spPr>
      </p:pic>
      <p:pic>
        <p:nvPicPr>
          <p:cNvPr id="9" name="object 9"/>
          <p:cNvPicPr/>
          <p:nvPr/>
        </p:nvPicPr>
        <p:blipFill>
          <a:blip r:embed="rId9" cstate="print"/>
          <a:stretch>
            <a:fillRect/>
          </a:stretch>
        </p:blipFill>
        <p:spPr>
          <a:xfrm>
            <a:off x="4463486" y="5960989"/>
            <a:ext cx="4088891" cy="1007363"/>
          </a:xfrm>
          <a:prstGeom prst="rect">
            <a:avLst/>
          </a:prstGeom>
        </p:spPr>
      </p:pic>
      <p:pic>
        <p:nvPicPr>
          <p:cNvPr id="10" name="object 10"/>
          <p:cNvPicPr/>
          <p:nvPr/>
        </p:nvPicPr>
        <p:blipFill>
          <a:blip r:embed="rId10" cstate="print"/>
          <a:stretch>
            <a:fillRect/>
          </a:stretch>
        </p:blipFill>
        <p:spPr>
          <a:xfrm>
            <a:off x="10513400" y="4570588"/>
            <a:ext cx="2891027" cy="1848612"/>
          </a:xfrm>
          <a:prstGeom prst="rect">
            <a:avLst/>
          </a:prstGeom>
        </p:spPr>
      </p:pic>
      <p:pic>
        <p:nvPicPr>
          <p:cNvPr id="11" name="object 11"/>
          <p:cNvPicPr/>
          <p:nvPr/>
        </p:nvPicPr>
        <p:blipFill>
          <a:blip r:embed="rId11" cstate="print"/>
          <a:stretch>
            <a:fillRect/>
          </a:stretch>
        </p:blipFill>
        <p:spPr>
          <a:xfrm>
            <a:off x="14325600" y="4050904"/>
            <a:ext cx="2848355" cy="2887980"/>
          </a:xfrm>
          <a:prstGeom prst="rect">
            <a:avLst/>
          </a:prstGeom>
        </p:spPr>
      </p:pic>
      <p:sp>
        <p:nvSpPr>
          <p:cNvPr id="12" name="object 12"/>
          <p:cNvSpPr txBox="1">
            <a:spLocks noGrp="1"/>
          </p:cNvSpPr>
          <p:nvPr>
            <p:ph type="title"/>
          </p:nvPr>
        </p:nvSpPr>
        <p:spPr>
          <a:xfrm>
            <a:off x="657554" y="365836"/>
            <a:ext cx="10086645" cy="936154"/>
          </a:xfrm>
          <a:prstGeom prst="rect">
            <a:avLst/>
          </a:prstGeom>
        </p:spPr>
        <p:txBody>
          <a:bodyPr vert="horz" wrap="square" lIns="0" tIns="12700" rIns="0" bIns="0" rtlCol="0">
            <a:spAutoFit/>
          </a:bodyPr>
          <a:lstStyle/>
          <a:p>
            <a:pPr marL="12700">
              <a:lnSpc>
                <a:spcPct val="100000"/>
              </a:lnSpc>
              <a:spcBef>
                <a:spcPts val="100"/>
              </a:spcBef>
            </a:pPr>
            <a:r>
              <a:rPr sz="6000" spc="-25" dirty="0">
                <a:solidFill>
                  <a:srgbClr val="1736B1"/>
                </a:solidFill>
                <a:latin typeface="Trebuchet MS"/>
                <a:cs typeface="Trebuchet MS"/>
              </a:rPr>
              <a:t>Industry</a:t>
            </a:r>
            <a:r>
              <a:rPr sz="6000" spc="-375" dirty="0">
                <a:solidFill>
                  <a:srgbClr val="1736B1"/>
                </a:solidFill>
                <a:latin typeface="Trebuchet MS"/>
                <a:cs typeface="Trebuchet MS"/>
              </a:rPr>
              <a:t> </a:t>
            </a:r>
            <a:r>
              <a:rPr sz="6000" spc="-10" dirty="0">
                <a:solidFill>
                  <a:srgbClr val="1736B1"/>
                </a:solidFill>
                <a:latin typeface="Trebuchet MS"/>
                <a:cs typeface="Trebuchet MS"/>
              </a:rPr>
              <a:t>Collaborator</a:t>
            </a:r>
            <a:r>
              <a:rPr lang="en-US" sz="6000" spc="-10" dirty="0">
                <a:solidFill>
                  <a:srgbClr val="1736B1"/>
                </a:solidFill>
                <a:latin typeface="Trebuchet MS"/>
                <a:cs typeface="Trebuchet MS"/>
              </a:rPr>
              <a:t>s</a:t>
            </a:r>
            <a:endParaRPr sz="6000" dirty="0">
              <a:latin typeface="Trebuchet MS"/>
              <a:cs typeface="Trebuchet MS"/>
            </a:endParaRPr>
          </a:p>
        </p:txBody>
      </p:sp>
      <p:sp>
        <p:nvSpPr>
          <p:cNvPr id="15" name="Rectangle 14">
            <a:extLst>
              <a:ext uri="{FF2B5EF4-FFF2-40B4-BE49-F238E27FC236}">
                <a16:creationId xmlns:a16="http://schemas.microsoft.com/office/drawing/2014/main" id="{A7E7759A-7F9F-E8E1-C5DD-7635660408EC}"/>
              </a:ext>
            </a:extLst>
          </p:cNvPr>
          <p:cNvSpPr/>
          <p:nvPr/>
        </p:nvSpPr>
        <p:spPr>
          <a:xfrm>
            <a:off x="1570201" y="2202439"/>
            <a:ext cx="7117654" cy="769441"/>
          </a:xfrm>
          <a:prstGeom prst="rect">
            <a:avLst/>
          </a:prstGeom>
          <a:noFill/>
        </p:spPr>
        <p:txBody>
          <a:bodyPr wrap="none" lIns="91440" tIns="45720" rIns="91440" bIns="45720">
            <a:spAutoFit/>
          </a:bodyPr>
          <a:lstStyle/>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Artificial Intelligences (AI)</a:t>
            </a:r>
          </a:p>
        </p:txBody>
      </p:sp>
      <p:sp>
        <p:nvSpPr>
          <p:cNvPr id="16" name="Rectangle 15">
            <a:extLst>
              <a:ext uri="{FF2B5EF4-FFF2-40B4-BE49-F238E27FC236}">
                <a16:creationId xmlns:a16="http://schemas.microsoft.com/office/drawing/2014/main" id="{27011AA0-1734-D45E-4A18-2937029ED2B5}"/>
              </a:ext>
            </a:extLst>
          </p:cNvPr>
          <p:cNvSpPr/>
          <p:nvPr/>
        </p:nvSpPr>
        <p:spPr>
          <a:xfrm>
            <a:off x="12631525" y="2205125"/>
            <a:ext cx="2473755" cy="769441"/>
          </a:xfrm>
          <a:prstGeom prst="rect">
            <a:avLst/>
          </a:prstGeom>
          <a:noFill/>
        </p:spPr>
        <p:txBody>
          <a:bodyPr wrap="none" lIns="91440" tIns="45720" rIns="91440" bIns="45720">
            <a:spAutoFit/>
          </a:bodyPr>
          <a:lstStyle/>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Big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CC13591-F3A7-2247-ED24-107D2B45DBA7}"/>
              </a:ext>
            </a:extLst>
          </p:cNvPr>
          <p:cNvSpPr/>
          <p:nvPr/>
        </p:nvSpPr>
        <p:spPr>
          <a:xfrm>
            <a:off x="1114045" y="2942593"/>
            <a:ext cx="8029955" cy="6324600"/>
          </a:xfrm>
          <a:prstGeom prst="roundRect">
            <a:avLst/>
          </a:prstGeom>
          <a:ln w="76200">
            <a:prstDash val="lg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object 10"/>
          <p:cNvPicPr/>
          <p:nvPr/>
        </p:nvPicPr>
        <p:blipFill>
          <a:blip r:embed="rId2" cstate="print"/>
          <a:stretch>
            <a:fillRect/>
          </a:stretch>
        </p:blipFill>
        <p:spPr>
          <a:xfrm>
            <a:off x="4330081" y="3435980"/>
            <a:ext cx="2891027" cy="1848612"/>
          </a:xfrm>
          <a:prstGeom prst="rect">
            <a:avLst/>
          </a:prstGeom>
        </p:spPr>
      </p:pic>
      <p:sp>
        <p:nvSpPr>
          <p:cNvPr id="12" name="object 12"/>
          <p:cNvSpPr txBox="1">
            <a:spLocks noGrp="1"/>
          </p:cNvSpPr>
          <p:nvPr>
            <p:ph type="title"/>
          </p:nvPr>
        </p:nvSpPr>
        <p:spPr>
          <a:xfrm>
            <a:off x="657554" y="365836"/>
            <a:ext cx="10086645" cy="936154"/>
          </a:xfrm>
          <a:prstGeom prst="rect">
            <a:avLst/>
          </a:prstGeom>
        </p:spPr>
        <p:txBody>
          <a:bodyPr vert="horz" wrap="square" lIns="0" tIns="12700" rIns="0" bIns="0" rtlCol="0">
            <a:spAutoFit/>
          </a:bodyPr>
          <a:lstStyle/>
          <a:p>
            <a:pPr marL="12700">
              <a:lnSpc>
                <a:spcPct val="100000"/>
              </a:lnSpc>
              <a:spcBef>
                <a:spcPts val="100"/>
              </a:spcBef>
            </a:pPr>
            <a:r>
              <a:rPr sz="6000" spc="-25" dirty="0">
                <a:solidFill>
                  <a:srgbClr val="1736B1"/>
                </a:solidFill>
                <a:latin typeface="Trebuchet MS"/>
                <a:cs typeface="Trebuchet MS"/>
              </a:rPr>
              <a:t>Industry</a:t>
            </a:r>
            <a:r>
              <a:rPr sz="6000" spc="-375" dirty="0">
                <a:solidFill>
                  <a:srgbClr val="1736B1"/>
                </a:solidFill>
                <a:latin typeface="Trebuchet MS"/>
                <a:cs typeface="Trebuchet MS"/>
              </a:rPr>
              <a:t> </a:t>
            </a:r>
            <a:r>
              <a:rPr sz="6000" spc="-10" dirty="0">
                <a:solidFill>
                  <a:srgbClr val="1736B1"/>
                </a:solidFill>
                <a:latin typeface="Trebuchet MS"/>
                <a:cs typeface="Trebuchet MS"/>
              </a:rPr>
              <a:t>Collaborator</a:t>
            </a:r>
            <a:r>
              <a:rPr lang="en-US" sz="6000" spc="-10" dirty="0">
                <a:solidFill>
                  <a:srgbClr val="1736B1"/>
                </a:solidFill>
                <a:latin typeface="Trebuchet MS"/>
                <a:cs typeface="Trebuchet MS"/>
              </a:rPr>
              <a:t>s</a:t>
            </a:r>
            <a:endParaRPr sz="6000" dirty="0">
              <a:latin typeface="Trebuchet MS"/>
              <a:cs typeface="Trebuchet MS"/>
            </a:endParaRPr>
          </a:p>
        </p:txBody>
      </p:sp>
      <p:sp>
        <p:nvSpPr>
          <p:cNvPr id="16" name="Rectangle 15">
            <a:extLst>
              <a:ext uri="{FF2B5EF4-FFF2-40B4-BE49-F238E27FC236}">
                <a16:creationId xmlns:a16="http://schemas.microsoft.com/office/drawing/2014/main" id="{27011AA0-1734-D45E-4A18-2937029ED2B5}"/>
              </a:ext>
            </a:extLst>
          </p:cNvPr>
          <p:cNvSpPr/>
          <p:nvPr/>
        </p:nvSpPr>
        <p:spPr>
          <a:xfrm>
            <a:off x="2209800" y="1821223"/>
            <a:ext cx="5011308" cy="769441"/>
          </a:xfrm>
          <a:prstGeom prst="rect">
            <a:avLst/>
          </a:prstGeom>
          <a:noFill/>
        </p:spPr>
        <p:txBody>
          <a:bodyPr wrap="none" lIns="91440" tIns="45720" rIns="91440" bIns="45720">
            <a:spAutoFit/>
          </a:bodyPr>
          <a:lstStyle/>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Internet-of-Things</a:t>
            </a:r>
          </a:p>
        </p:txBody>
      </p:sp>
      <p:pic>
        <p:nvPicPr>
          <p:cNvPr id="18" name="Picture 17">
            <a:extLst>
              <a:ext uri="{FF2B5EF4-FFF2-40B4-BE49-F238E27FC236}">
                <a16:creationId xmlns:a16="http://schemas.microsoft.com/office/drawing/2014/main" id="{4857A84D-F06E-21F1-F340-B3ED895C32DD}"/>
              </a:ext>
            </a:extLst>
          </p:cNvPr>
          <p:cNvPicPr>
            <a:picLocks noChangeAspect="1"/>
          </p:cNvPicPr>
          <p:nvPr/>
        </p:nvPicPr>
        <p:blipFill>
          <a:blip r:embed="rId3"/>
          <a:stretch>
            <a:fillRect/>
          </a:stretch>
        </p:blipFill>
        <p:spPr>
          <a:xfrm>
            <a:off x="1449797" y="3501479"/>
            <a:ext cx="2243522" cy="2030144"/>
          </a:xfrm>
          <a:prstGeom prst="rect">
            <a:avLst/>
          </a:prstGeom>
        </p:spPr>
      </p:pic>
      <p:pic>
        <p:nvPicPr>
          <p:cNvPr id="19" name="Picture 18">
            <a:extLst>
              <a:ext uri="{FF2B5EF4-FFF2-40B4-BE49-F238E27FC236}">
                <a16:creationId xmlns:a16="http://schemas.microsoft.com/office/drawing/2014/main" id="{6F3FD1CD-D27F-00AC-E991-7AAE039B291F}"/>
              </a:ext>
            </a:extLst>
          </p:cNvPr>
          <p:cNvPicPr>
            <a:picLocks noChangeAspect="1"/>
          </p:cNvPicPr>
          <p:nvPr/>
        </p:nvPicPr>
        <p:blipFill>
          <a:blip r:embed="rId4"/>
          <a:stretch>
            <a:fillRect/>
          </a:stretch>
        </p:blipFill>
        <p:spPr>
          <a:xfrm>
            <a:off x="1392727" y="5883552"/>
            <a:ext cx="3729038" cy="2714625"/>
          </a:xfrm>
          <a:prstGeom prst="rect">
            <a:avLst/>
          </a:prstGeom>
        </p:spPr>
      </p:pic>
      <p:pic>
        <p:nvPicPr>
          <p:cNvPr id="21" name="Picture 20">
            <a:extLst>
              <a:ext uri="{FF2B5EF4-FFF2-40B4-BE49-F238E27FC236}">
                <a16:creationId xmlns:a16="http://schemas.microsoft.com/office/drawing/2014/main" id="{3E5339EF-52E2-EB0E-EB75-997BCC7A66C5}"/>
              </a:ext>
            </a:extLst>
          </p:cNvPr>
          <p:cNvPicPr>
            <a:picLocks noChangeAspect="1"/>
          </p:cNvPicPr>
          <p:nvPr/>
        </p:nvPicPr>
        <p:blipFill>
          <a:blip r:embed="rId5"/>
          <a:stretch>
            <a:fillRect/>
          </a:stretch>
        </p:blipFill>
        <p:spPr>
          <a:xfrm>
            <a:off x="4876800" y="5985393"/>
            <a:ext cx="3981450" cy="2240158"/>
          </a:xfrm>
          <a:prstGeom prst="rect">
            <a:avLst/>
          </a:prstGeom>
        </p:spPr>
      </p:pic>
      <p:sp>
        <p:nvSpPr>
          <p:cNvPr id="23" name="Rectangle: Rounded Corners 22">
            <a:extLst>
              <a:ext uri="{FF2B5EF4-FFF2-40B4-BE49-F238E27FC236}">
                <a16:creationId xmlns:a16="http://schemas.microsoft.com/office/drawing/2014/main" id="{E66DF05A-5973-80AC-8FCD-011384D925EB}"/>
              </a:ext>
            </a:extLst>
          </p:cNvPr>
          <p:cNvSpPr/>
          <p:nvPr/>
        </p:nvSpPr>
        <p:spPr>
          <a:xfrm>
            <a:off x="9601200" y="2823093"/>
            <a:ext cx="8029955" cy="6324600"/>
          </a:xfrm>
          <a:prstGeom prst="roundRect">
            <a:avLst/>
          </a:prstGeom>
          <a:ln w="76200">
            <a:prstDash val="lg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MY"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3DECB437-FA65-F0A5-3EE2-BE8B09C98DDD}"/>
              </a:ext>
            </a:extLst>
          </p:cNvPr>
          <p:cNvSpPr/>
          <p:nvPr/>
        </p:nvSpPr>
        <p:spPr>
          <a:xfrm>
            <a:off x="10288192" y="1701723"/>
            <a:ext cx="5828840" cy="769441"/>
          </a:xfrm>
          <a:prstGeom prst="rect">
            <a:avLst/>
          </a:prstGeom>
          <a:noFill/>
        </p:spPr>
        <p:txBody>
          <a:bodyPr wrap="none" lIns="91440" tIns="45720" rIns="91440" bIns="45720">
            <a:spAutoFit/>
          </a:bodyPr>
          <a:lstStyle/>
          <a:p>
            <a:pPr algn="ctr"/>
            <a:r>
              <a:rPr lang="en-US"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Smart Manufacturing</a:t>
            </a:r>
          </a:p>
        </p:txBody>
      </p:sp>
      <p:pic>
        <p:nvPicPr>
          <p:cNvPr id="31" name="Picture 30">
            <a:extLst>
              <a:ext uri="{FF2B5EF4-FFF2-40B4-BE49-F238E27FC236}">
                <a16:creationId xmlns:a16="http://schemas.microsoft.com/office/drawing/2014/main" id="{68487051-DE69-38B6-D53F-72E45B118A3C}"/>
              </a:ext>
            </a:extLst>
          </p:cNvPr>
          <p:cNvPicPr>
            <a:picLocks noChangeAspect="1"/>
          </p:cNvPicPr>
          <p:nvPr/>
        </p:nvPicPr>
        <p:blipFill>
          <a:blip r:embed="rId6"/>
          <a:stretch>
            <a:fillRect/>
          </a:stretch>
        </p:blipFill>
        <p:spPr>
          <a:xfrm>
            <a:off x="10584955" y="3642571"/>
            <a:ext cx="2243522" cy="1642021"/>
          </a:xfrm>
          <a:prstGeom prst="rect">
            <a:avLst/>
          </a:prstGeom>
        </p:spPr>
      </p:pic>
      <p:pic>
        <p:nvPicPr>
          <p:cNvPr id="32" name="Picture 31">
            <a:extLst>
              <a:ext uri="{FF2B5EF4-FFF2-40B4-BE49-F238E27FC236}">
                <a16:creationId xmlns:a16="http://schemas.microsoft.com/office/drawing/2014/main" id="{20D4B1E9-4159-7502-4C43-A12BF3DB4F24}"/>
              </a:ext>
            </a:extLst>
          </p:cNvPr>
          <p:cNvPicPr>
            <a:picLocks noChangeAspect="1"/>
          </p:cNvPicPr>
          <p:nvPr/>
        </p:nvPicPr>
        <p:blipFill>
          <a:blip r:embed="rId7"/>
          <a:stretch>
            <a:fillRect/>
          </a:stretch>
        </p:blipFill>
        <p:spPr>
          <a:xfrm>
            <a:off x="14110932" y="5552278"/>
            <a:ext cx="1900709" cy="1238250"/>
          </a:xfrm>
          <a:prstGeom prst="rect">
            <a:avLst/>
          </a:prstGeom>
        </p:spPr>
      </p:pic>
      <p:pic>
        <p:nvPicPr>
          <p:cNvPr id="33" name="Picture 32">
            <a:extLst>
              <a:ext uri="{FF2B5EF4-FFF2-40B4-BE49-F238E27FC236}">
                <a16:creationId xmlns:a16="http://schemas.microsoft.com/office/drawing/2014/main" id="{8931694C-897F-8815-EC9C-B04EA5CD46A1}"/>
              </a:ext>
            </a:extLst>
          </p:cNvPr>
          <p:cNvPicPr>
            <a:picLocks noChangeAspect="1"/>
          </p:cNvPicPr>
          <p:nvPr/>
        </p:nvPicPr>
        <p:blipFill>
          <a:blip r:embed="rId8"/>
          <a:stretch>
            <a:fillRect/>
          </a:stretch>
        </p:blipFill>
        <p:spPr>
          <a:xfrm>
            <a:off x="10635817" y="5335864"/>
            <a:ext cx="2399127" cy="1905000"/>
          </a:xfrm>
          <a:prstGeom prst="rect">
            <a:avLst/>
          </a:prstGeom>
        </p:spPr>
      </p:pic>
      <p:pic>
        <p:nvPicPr>
          <p:cNvPr id="34" name="Picture 33">
            <a:extLst>
              <a:ext uri="{FF2B5EF4-FFF2-40B4-BE49-F238E27FC236}">
                <a16:creationId xmlns:a16="http://schemas.microsoft.com/office/drawing/2014/main" id="{AE736A5D-7828-C8D1-E567-BC54CEE9BA10}"/>
              </a:ext>
            </a:extLst>
          </p:cNvPr>
          <p:cNvPicPr>
            <a:picLocks noChangeAspect="1"/>
          </p:cNvPicPr>
          <p:nvPr/>
        </p:nvPicPr>
        <p:blipFill>
          <a:blip r:embed="rId9"/>
          <a:stretch>
            <a:fillRect/>
          </a:stretch>
        </p:blipFill>
        <p:spPr>
          <a:xfrm>
            <a:off x="12828477" y="3040859"/>
            <a:ext cx="4478956" cy="2638853"/>
          </a:xfrm>
          <a:prstGeom prst="rect">
            <a:avLst/>
          </a:prstGeom>
        </p:spPr>
      </p:pic>
    </p:spTree>
    <p:extLst>
      <p:ext uri="{BB962C8B-B14F-4D97-AF65-F5344CB8AC3E}">
        <p14:creationId xmlns:p14="http://schemas.microsoft.com/office/powerpoint/2010/main" val="3665814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4" y="365836"/>
            <a:ext cx="12372646" cy="1859483"/>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Research and Development at AIBIG</a:t>
            </a:r>
            <a:endParaRPr sz="6000" dirty="0">
              <a:latin typeface="Trebuchet MS"/>
              <a:cs typeface="Trebuchet MS"/>
            </a:endParaRPr>
          </a:p>
        </p:txBody>
      </p:sp>
      <p:grpSp>
        <p:nvGrpSpPr>
          <p:cNvPr id="17" name="Group 6">
            <a:extLst>
              <a:ext uri="{FF2B5EF4-FFF2-40B4-BE49-F238E27FC236}">
                <a16:creationId xmlns:a16="http://schemas.microsoft.com/office/drawing/2014/main" id="{2515F3C5-7937-BDD9-896B-BBD2EC461C6B}"/>
              </a:ext>
            </a:extLst>
          </p:cNvPr>
          <p:cNvGrpSpPr/>
          <p:nvPr/>
        </p:nvGrpSpPr>
        <p:grpSpPr>
          <a:xfrm>
            <a:off x="676517" y="3171222"/>
            <a:ext cx="4196864" cy="1061637"/>
            <a:chOff x="0" y="0"/>
            <a:chExt cx="10820402" cy="2737125"/>
          </a:xfrm>
        </p:grpSpPr>
        <p:sp>
          <p:nvSpPr>
            <p:cNvPr id="18" name="Freeform 7">
              <a:extLst>
                <a:ext uri="{FF2B5EF4-FFF2-40B4-BE49-F238E27FC236}">
                  <a16:creationId xmlns:a16="http://schemas.microsoft.com/office/drawing/2014/main" id="{37F16CCC-51B6-CE17-AC85-589C357D800C}"/>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19" name="Freeform 8">
              <a:extLst>
                <a:ext uri="{FF2B5EF4-FFF2-40B4-BE49-F238E27FC236}">
                  <a16:creationId xmlns:a16="http://schemas.microsoft.com/office/drawing/2014/main" id="{34FC1686-1342-62F5-288E-478C37C3DB95}"/>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20" name="Freeform 9">
              <a:extLst>
                <a:ext uri="{FF2B5EF4-FFF2-40B4-BE49-F238E27FC236}">
                  <a16:creationId xmlns:a16="http://schemas.microsoft.com/office/drawing/2014/main" id="{B849F00D-CEFE-65E4-86A0-F8DDA39A4CB8}"/>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21" name="Freeform 10">
              <a:extLst>
                <a:ext uri="{FF2B5EF4-FFF2-40B4-BE49-F238E27FC236}">
                  <a16:creationId xmlns:a16="http://schemas.microsoft.com/office/drawing/2014/main" id="{1345AF62-8B43-35EC-092E-60D8EBB88800}"/>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22" name="Freeform 11">
              <a:extLst>
                <a:ext uri="{FF2B5EF4-FFF2-40B4-BE49-F238E27FC236}">
                  <a16:creationId xmlns:a16="http://schemas.microsoft.com/office/drawing/2014/main" id="{370DA28A-EFBB-DDD4-1968-D0A6B1E53B98}"/>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23" name="Group 12">
            <a:extLst>
              <a:ext uri="{FF2B5EF4-FFF2-40B4-BE49-F238E27FC236}">
                <a16:creationId xmlns:a16="http://schemas.microsoft.com/office/drawing/2014/main" id="{1F9E9775-E975-02AD-63A6-CCAE4C56D703}"/>
              </a:ext>
            </a:extLst>
          </p:cNvPr>
          <p:cNvGrpSpPr/>
          <p:nvPr/>
        </p:nvGrpSpPr>
        <p:grpSpPr>
          <a:xfrm>
            <a:off x="657554" y="4512865"/>
            <a:ext cx="4196864" cy="1061637"/>
            <a:chOff x="0" y="0"/>
            <a:chExt cx="10820402" cy="2737125"/>
          </a:xfrm>
        </p:grpSpPr>
        <p:sp>
          <p:nvSpPr>
            <p:cNvPr id="24" name="Freeform 13">
              <a:extLst>
                <a:ext uri="{FF2B5EF4-FFF2-40B4-BE49-F238E27FC236}">
                  <a16:creationId xmlns:a16="http://schemas.microsoft.com/office/drawing/2014/main" id="{86EEE6E7-60D4-33F7-3777-7BA03B02F253}"/>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25" name="Freeform 14">
              <a:extLst>
                <a:ext uri="{FF2B5EF4-FFF2-40B4-BE49-F238E27FC236}">
                  <a16:creationId xmlns:a16="http://schemas.microsoft.com/office/drawing/2014/main" id="{9C56CB85-56A3-A956-F95A-C4D06DE997FF}"/>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26" name="Freeform 15">
              <a:extLst>
                <a:ext uri="{FF2B5EF4-FFF2-40B4-BE49-F238E27FC236}">
                  <a16:creationId xmlns:a16="http://schemas.microsoft.com/office/drawing/2014/main" id="{87AB9AA0-0A65-2443-12E3-8FB564225340}"/>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27" name="Freeform 16">
              <a:extLst>
                <a:ext uri="{FF2B5EF4-FFF2-40B4-BE49-F238E27FC236}">
                  <a16:creationId xmlns:a16="http://schemas.microsoft.com/office/drawing/2014/main" id="{88BA1809-8AE9-B45C-B77F-269E5D2C1236}"/>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28" name="Freeform 17">
              <a:extLst>
                <a:ext uri="{FF2B5EF4-FFF2-40B4-BE49-F238E27FC236}">
                  <a16:creationId xmlns:a16="http://schemas.microsoft.com/office/drawing/2014/main" id="{2B0DC11E-B41B-AE88-33BF-52F00FE5B970}"/>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29" name="Group 18">
            <a:extLst>
              <a:ext uri="{FF2B5EF4-FFF2-40B4-BE49-F238E27FC236}">
                <a16:creationId xmlns:a16="http://schemas.microsoft.com/office/drawing/2014/main" id="{0CE18E57-F4EA-34F1-C790-5F0218DBB822}"/>
              </a:ext>
            </a:extLst>
          </p:cNvPr>
          <p:cNvGrpSpPr/>
          <p:nvPr/>
        </p:nvGrpSpPr>
        <p:grpSpPr>
          <a:xfrm>
            <a:off x="695479" y="5837654"/>
            <a:ext cx="4177902" cy="1056840"/>
            <a:chOff x="0" y="0"/>
            <a:chExt cx="10820402" cy="2737125"/>
          </a:xfrm>
        </p:grpSpPr>
        <p:sp>
          <p:nvSpPr>
            <p:cNvPr id="30" name="Freeform 19">
              <a:extLst>
                <a:ext uri="{FF2B5EF4-FFF2-40B4-BE49-F238E27FC236}">
                  <a16:creationId xmlns:a16="http://schemas.microsoft.com/office/drawing/2014/main" id="{2129A4D9-49C3-6089-0A5A-88244652992A}"/>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31" name="Freeform 20">
              <a:extLst>
                <a:ext uri="{FF2B5EF4-FFF2-40B4-BE49-F238E27FC236}">
                  <a16:creationId xmlns:a16="http://schemas.microsoft.com/office/drawing/2014/main" id="{C3B38A95-5E97-EF62-3771-8DC787E964A4}"/>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32" name="Freeform 21">
              <a:extLst>
                <a:ext uri="{FF2B5EF4-FFF2-40B4-BE49-F238E27FC236}">
                  <a16:creationId xmlns:a16="http://schemas.microsoft.com/office/drawing/2014/main" id="{FADC8672-531E-E019-47CE-EC1915F5033F}"/>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33" name="Freeform 22">
              <a:extLst>
                <a:ext uri="{FF2B5EF4-FFF2-40B4-BE49-F238E27FC236}">
                  <a16:creationId xmlns:a16="http://schemas.microsoft.com/office/drawing/2014/main" id="{437408C5-DFD6-0102-3973-180E90B61817}"/>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34" name="Freeform 23">
              <a:extLst>
                <a:ext uri="{FF2B5EF4-FFF2-40B4-BE49-F238E27FC236}">
                  <a16:creationId xmlns:a16="http://schemas.microsoft.com/office/drawing/2014/main" id="{27695285-50CC-6DA1-C4EF-DE753DA17408}"/>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35" name="Group 24">
            <a:extLst>
              <a:ext uri="{FF2B5EF4-FFF2-40B4-BE49-F238E27FC236}">
                <a16:creationId xmlns:a16="http://schemas.microsoft.com/office/drawing/2014/main" id="{26818C07-B2EB-0921-BBF6-A39B496067C9}"/>
              </a:ext>
            </a:extLst>
          </p:cNvPr>
          <p:cNvGrpSpPr/>
          <p:nvPr/>
        </p:nvGrpSpPr>
        <p:grpSpPr>
          <a:xfrm>
            <a:off x="5223801" y="3171222"/>
            <a:ext cx="4196864" cy="1061637"/>
            <a:chOff x="0" y="0"/>
            <a:chExt cx="10820402" cy="2737125"/>
          </a:xfrm>
        </p:grpSpPr>
        <p:sp>
          <p:nvSpPr>
            <p:cNvPr id="36" name="Freeform 25">
              <a:extLst>
                <a:ext uri="{FF2B5EF4-FFF2-40B4-BE49-F238E27FC236}">
                  <a16:creationId xmlns:a16="http://schemas.microsoft.com/office/drawing/2014/main" id="{8CB33D5E-90BD-AA46-2E5A-33465AACA284}"/>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37" name="Freeform 26">
              <a:extLst>
                <a:ext uri="{FF2B5EF4-FFF2-40B4-BE49-F238E27FC236}">
                  <a16:creationId xmlns:a16="http://schemas.microsoft.com/office/drawing/2014/main" id="{30976D1A-A2BE-894E-6E6C-2BEDBEFA8370}"/>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38" name="Freeform 27">
              <a:extLst>
                <a:ext uri="{FF2B5EF4-FFF2-40B4-BE49-F238E27FC236}">
                  <a16:creationId xmlns:a16="http://schemas.microsoft.com/office/drawing/2014/main" id="{B9469C00-0DB8-E339-74EE-BE9068560D95}"/>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39" name="Freeform 28">
              <a:extLst>
                <a:ext uri="{FF2B5EF4-FFF2-40B4-BE49-F238E27FC236}">
                  <a16:creationId xmlns:a16="http://schemas.microsoft.com/office/drawing/2014/main" id="{EEB0CA3A-225A-63BE-EEEF-3EE3D55F1F01}"/>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40" name="Freeform 29">
              <a:extLst>
                <a:ext uri="{FF2B5EF4-FFF2-40B4-BE49-F238E27FC236}">
                  <a16:creationId xmlns:a16="http://schemas.microsoft.com/office/drawing/2014/main" id="{9EC75125-9740-2E16-7575-1B591209D4C6}"/>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41" name="Group 30">
            <a:extLst>
              <a:ext uri="{FF2B5EF4-FFF2-40B4-BE49-F238E27FC236}">
                <a16:creationId xmlns:a16="http://schemas.microsoft.com/office/drawing/2014/main" id="{19EBD101-154E-F67C-9F5E-4C6FD216CB68}"/>
              </a:ext>
            </a:extLst>
          </p:cNvPr>
          <p:cNvGrpSpPr/>
          <p:nvPr/>
        </p:nvGrpSpPr>
        <p:grpSpPr>
          <a:xfrm>
            <a:off x="5240844" y="4508068"/>
            <a:ext cx="4196864" cy="1061637"/>
            <a:chOff x="0" y="0"/>
            <a:chExt cx="5595819" cy="1415516"/>
          </a:xfrm>
        </p:grpSpPr>
        <p:grpSp>
          <p:nvGrpSpPr>
            <p:cNvPr id="42" name="Group 31">
              <a:extLst>
                <a:ext uri="{FF2B5EF4-FFF2-40B4-BE49-F238E27FC236}">
                  <a16:creationId xmlns:a16="http://schemas.microsoft.com/office/drawing/2014/main" id="{A02BEE9F-5EF3-4A59-395E-09E9C2347578}"/>
                </a:ext>
              </a:extLst>
            </p:cNvPr>
            <p:cNvGrpSpPr/>
            <p:nvPr/>
          </p:nvGrpSpPr>
          <p:grpSpPr>
            <a:xfrm>
              <a:off x="0" y="0"/>
              <a:ext cx="5595819" cy="1415516"/>
              <a:chOff x="0" y="0"/>
              <a:chExt cx="10820402" cy="2737125"/>
            </a:xfrm>
          </p:grpSpPr>
          <p:sp>
            <p:nvSpPr>
              <p:cNvPr id="44" name="Freeform 32">
                <a:extLst>
                  <a:ext uri="{FF2B5EF4-FFF2-40B4-BE49-F238E27FC236}">
                    <a16:creationId xmlns:a16="http://schemas.microsoft.com/office/drawing/2014/main" id="{54FF5785-8600-203C-AFA4-2B8445E3E380}"/>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45" name="Freeform 33">
                <a:extLst>
                  <a:ext uri="{FF2B5EF4-FFF2-40B4-BE49-F238E27FC236}">
                    <a16:creationId xmlns:a16="http://schemas.microsoft.com/office/drawing/2014/main" id="{9DC24453-2D82-24B6-397C-0484F19C4C49}"/>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46" name="Freeform 34">
                <a:extLst>
                  <a:ext uri="{FF2B5EF4-FFF2-40B4-BE49-F238E27FC236}">
                    <a16:creationId xmlns:a16="http://schemas.microsoft.com/office/drawing/2014/main" id="{B47F0B9A-FF07-2D97-846D-BCC1F739E5FE}"/>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47" name="Freeform 35">
                <a:extLst>
                  <a:ext uri="{FF2B5EF4-FFF2-40B4-BE49-F238E27FC236}">
                    <a16:creationId xmlns:a16="http://schemas.microsoft.com/office/drawing/2014/main" id="{60486571-C199-E34E-346C-358663271113}"/>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48" name="Freeform 36">
                <a:extLst>
                  <a:ext uri="{FF2B5EF4-FFF2-40B4-BE49-F238E27FC236}">
                    <a16:creationId xmlns:a16="http://schemas.microsoft.com/office/drawing/2014/main" id="{D39F1262-1053-8293-D11D-58EAACDD16FE}"/>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sp>
          <p:nvSpPr>
            <p:cNvPr id="43" name="TextBox 37">
              <a:extLst>
                <a:ext uri="{FF2B5EF4-FFF2-40B4-BE49-F238E27FC236}">
                  <a16:creationId xmlns:a16="http://schemas.microsoft.com/office/drawing/2014/main" id="{38B6F574-3722-DE4E-3FB9-891B28709CC1}"/>
                </a:ext>
              </a:extLst>
            </p:cNvPr>
            <p:cNvSpPr txBox="1"/>
            <p:nvPr/>
          </p:nvSpPr>
          <p:spPr>
            <a:xfrm>
              <a:off x="389074" y="176344"/>
              <a:ext cx="4817672" cy="1034254"/>
            </a:xfrm>
            <a:prstGeom prst="rect">
              <a:avLst/>
            </a:prstGeom>
          </p:spPr>
          <p:txBody>
            <a:bodyPr lIns="0" tIns="0" rIns="0" bIns="0" rtlCol="0" anchor="t">
              <a:spAutoFit/>
            </a:bodyPr>
            <a:lstStyle/>
            <a:p>
              <a:pPr algn="ctr">
                <a:lnSpc>
                  <a:spcPts val="2108"/>
                </a:lnSpc>
              </a:pPr>
              <a:r>
                <a:rPr lang="en-US" sz="1506">
                  <a:solidFill>
                    <a:srgbClr val="FFFFFF"/>
                  </a:solidFill>
                  <a:latin typeface="Open Sans Bold"/>
                </a:rPr>
                <a:t> Tilt Angle Analysis of Solar Panel using Internet of Things (IoT) Monitoring for Fertigation System.</a:t>
              </a:r>
            </a:p>
          </p:txBody>
        </p:sp>
      </p:grpSp>
      <p:pic>
        <p:nvPicPr>
          <p:cNvPr id="49" name="Picture 38">
            <a:extLst>
              <a:ext uri="{FF2B5EF4-FFF2-40B4-BE49-F238E27FC236}">
                <a16:creationId xmlns:a16="http://schemas.microsoft.com/office/drawing/2014/main" id="{08E2EB00-A541-9BF4-4FA6-D5DCD33EC6FD}"/>
              </a:ext>
            </a:extLst>
          </p:cNvPr>
          <p:cNvPicPr>
            <a:picLocks noChangeAspect="1"/>
          </p:cNvPicPr>
          <p:nvPr/>
        </p:nvPicPr>
        <p:blipFill>
          <a:blip r:embed="rId2"/>
          <a:srcRect/>
          <a:stretch>
            <a:fillRect/>
          </a:stretch>
        </p:blipFill>
        <p:spPr>
          <a:xfrm>
            <a:off x="5110358" y="6894495"/>
            <a:ext cx="2079230" cy="1808266"/>
          </a:xfrm>
          <a:prstGeom prst="rect">
            <a:avLst/>
          </a:prstGeom>
        </p:spPr>
      </p:pic>
      <p:grpSp>
        <p:nvGrpSpPr>
          <p:cNvPr id="50" name="Group 39">
            <a:extLst>
              <a:ext uri="{FF2B5EF4-FFF2-40B4-BE49-F238E27FC236}">
                <a16:creationId xmlns:a16="http://schemas.microsoft.com/office/drawing/2014/main" id="{1FA5FF6F-C212-3286-4DFB-2C55F2CFECC8}"/>
              </a:ext>
            </a:extLst>
          </p:cNvPr>
          <p:cNvGrpSpPr/>
          <p:nvPr/>
        </p:nvGrpSpPr>
        <p:grpSpPr>
          <a:xfrm>
            <a:off x="5248234" y="5832858"/>
            <a:ext cx="4196864" cy="1061637"/>
            <a:chOff x="0" y="0"/>
            <a:chExt cx="10820402" cy="2737125"/>
          </a:xfrm>
        </p:grpSpPr>
        <p:sp>
          <p:nvSpPr>
            <p:cNvPr id="51" name="Freeform 40">
              <a:extLst>
                <a:ext uri="{FF2B5EF4-FFF2-40B4-BE49-F238E27FC236}">
                  <a16:creationId xmlns:a16="http://schemas.microsoft.com/office/drawing/2014/main" id="{C435D38C-804F-0C58-A554-E232E3054DB1}"/>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52" name="Freeform 41">
              <a:extLst>
                <a:ext uri="{FF2B5EF4-FFF2-40B4-BE49-F238E27FC236}">
                  <a16:creationId xmlns:a16="http://schemas.microsoft.com/office/drawing/2014/main" id="{737E7845-DE52-49D5-DBDC-1399EF077485}"/>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53" name="Freeform 42">
              <a:extLst>
                <a:ext uri="{FF2B5EF4-FFF2-40B4-BE49-F238E27FC236}">
                  <a16:creationId xmlns:a16="http://schemas.microsoft.com/office/drawing/2014/main" id="{E5F7CB3D-BA6C-86BF-7357-F4B29BDEBD0B}"/>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54" name="Freeform 43">
              <a:extLst>
                <a:ext uri="{FF2B5EF4-FFF2-40B4-BE49-F238E27FC236}">
                  <a16:creationId xmlns:a16="http://schemas.microsoft.com/office/drawing/2014/main" id="{6BA22F0E-9B0B-C332-4383-544C05E8BD92}"/>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55" name="Freeform 44">
              <a:extLst>
                <a:ext uri="{FF2B5EF4-FFF2-40B4-BE49-F238E27FC236}">
                  <a16:creationId xmlns:a16="http://schemas.microsoft.com/office/drawing/2014/main" id="{996D96F5-271A-D62E-68EE-A29F6B2E1A03}"/>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pic>
        <p:nvPicPr>
          <p:cNvPr id="56" name="Picture 45">
            <a:extLst>
              <a:ext uri="{FF2B5EF4-FFF2-40B4-BE49-F238E27FC236}">
                <a16:creationId xmlns:a16="http://schemas.microsoft.com/office/drawing/2014/main" id="{29C2447E-72F9-6307-291A-41B8BA601AFF}"/>
              </a:ext>
            </a:extLst>
          </p:cNvPr>
          <p:cNvPicPr>
            <a:picLocks noChangeAspect="1"/>
          </p:cNvPicPr>
          <p:nvPr/>
        </p:nvPicPr>
        <p:blipFill>
          <a:blip r:embed="rId3"/>
          <a:srcRect/>
          <a:stretch>
            <a:fillRect/>
          </a:stretch>
        </p:blipFill>
        <p:spPr>
          <a:xfrm>
            <a:off x="657554" y="6974854"/>
            <a:ext cx="2340928" cy="1167874"/>
          </a:xfrm>
          <a:prstGeom prst="rect">
            <a:avLst/>
          </a:prstGeom>
        </p:spPr>
      </p:pic>
      <p:pic>
        <p:nvPicPr>
          <p:cNvPr id="57" name="Picture 47">
            <a:extLst>
              <a:ext uri="{FF2B5EF4-FFF2-40B4-BE49-F238E27FC236}">
                <a16:creationId xmlns:a16="http://schemas.microsoft.com/office/drawing/2014/main" id="{D11C220E-7C64-9A9F-A755-580D06B53C3E}"/>
              </a:ext>
            </a:extLst>
          </p:cNvPr>
          <p:cNvPicPr>
            <a:picLocks noChangeAspect="1"/>
          </p:cNvPicPr>
          <p:nvPr/>
        </p:nvPicPr>
        <p:blipFill>
          <a:blip r:embed="rId4"/>
          <a:srcRect/>
          <a:stretch>
            <a:fillRect/>
          </a:stretch>
        </p:blipFill>
        <p:spPr>
          <a:xfrm>
            <a:off x="7257626" y="7039441"/>
            <a:ext cx="2396565" cy="1214290"/>
          </a:xfrm>
          <a:prstGeom prst="rect">
            <a:avLst/>
          </a:prstGeom>
        </p:spPr>
      </p:pic>
      <p:pic>
        <p:nvPicPr>
          <p:cNvPr id="58" name="Picture 48">
            <a:extLst>
              <a:ext uri="{FF2B5EF4-FFF2-40B4-BE49-F238E27FC236}">
                <a16:creationId xmlns:a16="http://schemas.microsoft.com/office/drawing/2014/main" id="{E4FE8C63-205E-9A78-D440-99273EBC8AFD}"/>
              </a:ext>
            </a:extLst>
          </p:cNvPr>
          <p:cNvPicPr>
            <a:picLocks noChangeAspect="1"/>
          </p:cNvPicPr>
          <p:nvPr/>
        </p:nvPicPr>
        <p:blipFill>
          <a:blip r:embed="rId5"/>
          <a:srcRect/>
          <a:stretch>
            <a:fillRect/>
          </a:stretch>
        </p:blipFill>
        <p:spPr>
          <a:xfrm>
            <a:off x="2648329" y="7558791"/>
            <a:ext cx="2343965" cy="1083096"/>
          </a:xfrm>
          <a:prstGeom prst="rect">
            <a:avLst/>
          </a:prstGeom>
        </p:spPr>
      </p:pic>
      <p:sp>
        <p:nvSpPr>
          <p:cNvPr id="59" name="TextBox 49">
            <a:extLst>
              <a:ext uri="{FF2B5EF4-FFF2-40B4-BE49-F238E27FC236}">
                <a16:creationId xmlns:a16="http://schemas.microsoft.com/office/drawing/2014/main" id="{A5AF69F6-02D2-437E-A64E-862F2BA04241}"/>
              </a:ext>
            </a:extLst>
          </p:cNvPr>
          <p:cNvSpPr txBox="1"/>
          <p:nvPr/>
        </p:nvSpPr>
        <p:spPr>
          <a:xfrm>
            <a:off x="657554" y="2599884"/>
            <a:ext cx="3981549" cy="432920"/>
          </a:xfrm>
          <a:prstGeom prst="rect">
            <a:avLst/>
          </a:prstGeom>
        </p:spPr>
        <p:txBody>
          <a:bodyPr lIns="0" tIns="0" rIns="0" bIns="0" rtlCol="0" anchor="t">
            <a:spAutoFit/>
          </a:bodyPr>
          <a:lstStyle/>
          <a:p>
            <a:pPr algn="ctr">
              <a:lnSpc>
                <a:spcPts val="3595"/>
              </a:lnSpc>
            </a:pPr>
            <a:r>
              <a:rPr lang="en-US" sz="2568">
                <a:solidFill>
                  <a:srgbClr val="000000"/>
                </a:solidFill>
                <a:latin typeface="Open Sans Bold"/>
              </a:rPr>
              <a:t>Artificial Intelligence</a:t>
            </a:r>
          </a:p>
        </p:txBody>
      </p:sp>
      <p:sp>
        <p:nvSpPr>
          <p:cNvPr id="60" name="TextBox 50">
            <a:extLst>
              <a:ext uri="{FF2B5EF4-FFF2-40B4-BE49-F238E27FC236}">
                <a16:creationId xmlns:a16="http://schemas.microsoft.com/office/drawing/2014/main" id="{4A6C838C-91A5-DAC4-CFDF-4FB3B893EFBE}"/>
              </a:ext>
            </a:extLst>
          </p:cNvPr>
          <p:cNvSpPr txBox="1"/>
          <p:nvPr/>
        </p:nvSpPr>
        <p:spPr>
          <a:xfrm>
            <a:off x="883115" y="3397920"/>
            <a:ext cx="3745742" cy="579665"/>
          </a:xfrm>
          <a:prstGeom prst="rect">
            <a:avLst/>
          </a:prstGeom>
        </p:spPr>
        <p:txBody>
          <a:bodyPr lIns="0" tIns="0" rIns="0" bIns="0" rtlCol="0" anchor="t">
            <a:spAutoFit/>
          </a:bodyPr>
          <a:lstStyle/>
          <a:p>
            <a:pPr algn="ctr">
              <a:lnSpc>
                <a:spcPts val="2370"/>
              </a:lnSpc>
            </a:pPr>
            <a:r>
              <a:rPr lang="en-US" sz="1693">
                <a:solidFill>
                  <a:srgbClr val="FFFFFF"/>
                </a:solidFill>
                <a:latin typeface="Open Sans Bold"/>
              </a:rPr>
              <a:t> COVID-Face: Facial Recognition Tracking for COVID-19.</a:t>
            </a:r>
          </a:p>
        </p:txBody>
      </p:sp>
      <p:sp>
        <p:nvSpPr>
          <p:cNvPr id="61" name="TextBox 51">
            <a:extLst>
              <a:ext uri="{FF2B5EF4-FFF2-40B4-BE49-F238E27FC236}">
                <a16:creationId xmlns:a16="http://schemas.microsoft.com/office/drawing/2014/main" id="{8C50B30F-104D-6CE6-E76E-897FC82ADFC0}"/>
              </a:ext>
            </a:extLst>
          </p:cNvPr>
          <p:cNvSpPr txBox="1"/>
          <p:nvPr/>
        </p:nvSpPr>
        <p:spPr>
          <a:xfrm>
            <a:off x="903112" y="4553010"/>
            <a:ext cx="3745742" cy="876718"/>
          </a:xfrm>
          <a:prstGeom prst="rect">
            <a:avLst/>
          </a:prstGeom>
        </p:spPr>
        <p:txBody>
          <a:bodyPr lIns="0" tIns="0" rIns="0" bIns="0" rtlCol="0" anchor="t">
            <a:spAutoFit/>
          </a:bodyPr>
          <a:lstStyle/>
          <a:p>
            <a:pPr algn="ctr">
              <a:lnSpc>
                <a:spcPts val="2370"/>
              </a:lnSpc>
            </a:pPr>
            <a:r>
              <a:rPr lang="en-US" sz="1693">
                <a:solidFill>
                  <a:srgbClr val="FFFFFF"/>
                </a:solidFill>
                <a:latin typeface="Open Sans Bold"/>
              </a:rPr>
              <a:t>An Evolutionary Algorithm for Community Detection Using an Improved Mutation Operator.</a:t>
            </a:r>
          </a:p>
        </p:txBody>
      </p:sp>
      <p:sp>
        <p:nvSpPr>
          <p:cNvPr id="62" name="TextBox 52">
            <a:extLst>
              <a:ext uri="{FF2B5EF4-FFF2-40B4-BE49-F238E27FC236}">
                <a16:creationId xmlns:a16="http://schemas.microsoft.com/office/drawing/2014/main" id="{DE908475-33D2-69CE-29A4-D6ABE2EE2528}"/>
              </a:ext>
            </a:extLst>
          </p:cNvPr>
          <p:cNvSpPr txBox="1"/>
          <p:nvPr/>
        </p:nvSpPr>
        <p:spPr>
          <a:xfrm>
            <a:off x="995045" y="5984043"/>
            <a:ext cx="3578771" cy="671567"/>
          </a:xfrm>
          <a:prstGeom prst="rect">
            <a:avLst/>
          </a:prstGeom>
        </p:spPr>
        <p:txBody>
          <a:bodyPr lIns="0" tIns="0" rIns="0" bIns="0" rtlCol="0" anchor="t">
            <a:spAutoFit/>
          </a:bodyPr>
          <a:lstStyle/>
          <a:p>
            <a:pPr algn="ctr">
              <a:lnSpc>
                <a:spcPts val="1797"/>
              </a:lnSpc>
            </a:pPr>
            <a:r>
              <a:rPr lang="en-US" sz="1283" dirty="0">
                <a:solidFill>
                  <a:srgbClr val="FFFFFF"/>
                </a:solidFill>
                <a:latin typeface="Open Sans Bold"/>
              </a:rPr>
              <a:t> Model Calibration (Parameter Estimation) using Metaheuristics Optimization Methods in Dynamic Biological Model.</a:t>
            </a:r>
          </a:p>
        </p:txBody>
      </p:sp>
      <p:sp>
        <p:nvSpPr>
          <p:cNvPr id="63" name="TextBox 53">
            <a:extLst>
              <a:ext uri="{FF2B5EF4-FFF2-40B4-BE49-F238E27FC236}">
                <a16:creationId xmlns:a16="http://schemas.microsoft.com/office/drawing/2014/main" id="{E23784ED-DA6A-5805-E7D0-31970E35ED9E}"/>
              </a:ext>
            </a:extLst>
          </p:cNvPr>
          <p:cNvSpPr txBox="1"/>
          <p:nvPr/>
        </p:nvSpPr>
        <p:spPr>
          <a:xfrm>
            <a:off x="5223801" y="2599884"/>
            <a:ext cx="3953176" cy="430416"/>
          </a:xfrm>
          <a:prstGeom prst="rect">
            <a:avLst/>
          </a:prstGeom>
        </p:spPr>
        <p:txBody>
          <a:bodyPr lIns="0" tIns="0" rIns="0" bIns="0" rtlCol="0" anchor="t">
            <a:spAutoFit/>
          </a:bodyPr>
          <a:lstStyle/>
          <a:p>
            <a:pPr algn="ctr">
              <a:lnSpc>
                <a:spcPts val="3570"/>
              </a:lnSpc>
            </a:pPr>
            <a:r>
              <a:rPr lang="en-US" sz="2550">
                <a:solidFill>
                  <a:srgbClr val="000000"/>
                </a:solidFill>
                <a:latin typeface="Open Sans Bold"/>
              </a:rPr>
              <a:t>Internet of Things (IoT)</a:t>
            </a:r>
          </a:p>
        </p:txBody>
      </p:sp>
      <p:sp>
        <p:nvSpPr>
          <p:cNvPr id="64" name="TextBox 54">
            <a:extLst>
              <a:ext uri="{FF2B5EF4-FFF2-40B4-BE49-F238E27FC236}">
                <a16:creationId xmlns:a16="http://schemas.microsoft.com/office/drawing/2014/main" id="{DC70AE3F-4BD8-5BE3-46DE-ADD443B9D83A}"/>
              </a:ext>
            </a:extLst>
          </p:cNvPr>
          <p:cNvSpPr txBox="1"/>
          <p:nvPr/>
        </p:nvSpPr>
        <p:spPr>
          <a:xfrm>
            <a:off x="5356729" y="3270020"/>
            <a:ext cx="4080980" cy="835466"/>
          </a:xfrm>
          <a:prstGeom prst="rect">
            <a:avLst/>
          </a:prstGeom>
        </p:spPr>
        <p:txBody>
          <a:bodyPr lIns="0" tIns="0" rIns="0" bIns="0" rtlCol="0" anchor="t">
            <a:spAutoFit/>
          </a:bodyPr>
          <a:lstStyle/>
          <a:p>
            <a:pPr algn="ctr">
              <a:lnSpc>
                <a:spcPts val="2255"/>
              </a:lnSpc>
            </a:pPr>
            <a:r>
              <a:rPr lang="en-US" sz="1611">
                <a:solidFill>
                  <a:srgbClr val="FFFFFF"/>
                </a:solidFill>
                <a:latin typeface="Open Sans Bold"/>
              </a:rPr>
              <a:t>A Smart Solar Water Heater with Internet of Things (IoT) Technology for Domestic Hot Water.</a:t>
            </a:r>
          </a:p>
        </p:txBody>
      </p:sp>
      <p:sp>
        <p:nvSpPr>
          <p:cNvPr id="65" name="TextBox 55">
            <a:extLst>
              <a:ext uri="{FF2B5EF4-FFF2-40B4-BE49-F238E27FC236}">
                <a16:creationId xmlns:a16="http://schemas.microsoft.com/office/drawing/2014/main" id="{3AF7EDD7-BC94-E416-CAC6-63306FF52252}"/>
              </a:ext>
            </a:extLst>
          </p:cNvPr>
          <p:cNvSpPr txBox="1"/>
          <p:nvPr/>
        </p:nvSpPr>
        <p:spPr>
          <a:xfrm>
            <a:off x="5356729" y="5905500"/>
            <a:ext cx="3801793" cy="771996"/>
          </a:xfrm>
          <a:prstGeom prst="rect">
            <a:avLst/>
          </a:prstGeom>
        </p:spPr>
        <p:txBody>
          <a:bodyPr lIns="0" tIns="0" rIns="0" bIns="0" rtlCol="0" anchor="t">
            <a:spAutoFit/>
          </a:bodyPr>
          <a:lstStyle/>
          <a:p>
            <a:pPr algn="ctr">
              <a:lnSpc>
                <a:spcPts val="2078"/>
              </a:lnSpc>
            </a:pPr>
            <a:r>
              <a:rPr lang="en-US" sz="1484">
                <a:solidFill>
                  <a:srgbClr val="FFFFFF"/>
                </a:solidFill>
                <a:latin typeface="Open Sans Bold"/>
              </a:rPr>
              <a:t>Perovskite as Ammonia Gas Sensor Equipped with Internet of Things (IoT) System System.</a:t>
            </a:r>
          </a:p>
        </p:txBody>
      </p:sp>
      <p:grpSp>
        <p:nvGrpSpPr>
          <p:cNvPr id="66" name="Group 7">
            <a:extLst>
              <a:ext uri="{FF2B5EF4-FFF2-40B4-BE49-F238E27FC236}">
                <a16:creationId xmlns:a16="http://schemas.microsoft.com/office/drawing/2014/main" id="{9D141356-66AB-5817-0F02-1C2912E30EA0}"/>
              </a:ext>
            </a:extLst>
          </p:cNvPr>
          <p:cNvGrpSpPr/>
          <p:nvPr/>
        </p:nvGrpSpPr>
        <p:grpSpPr>
          <a:xfrm>
            <a:off x="9694800" y="5386758"/>
            <a:ext cx="4037091" cy="1021221"/>
            <a:chOff x="0" y="0"/>
            <a:chExt cx="10820402" cy="2737125"/>
          </a:xfrm>
        </p:grpSpPr>
        <p:sp>
          <p:nvSpPr>
            <p:cNvPr id="67" name="Freeform 8">
              <a:extLst>
                <a:ext uri="{FF2B5EF4-FFF2-40B4-BE49-F238E27FC236}">
                  <a16:creationId xmlns:a16="http://schemas.microsoft.com/office/drawing/2014/main" id="{15A1149A-A88C-6999-B818-8DA61D2E6B1C}"/>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68" name="Freeform 9">
              <a:extLst>
                <a:ext uri="{FF2B5EF4-FFF2-40B4-BE49-F238E27FC236}">
                  <a16:creationId xmlns:a16="http://schemas.microsoft.com/office/drawing/2014/main" id="{37B7A046-66B8-F377-883B-9F7899585072}"/>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69" name="Freeform 10">
              <a:extLst>
                <a:ext uri="{FF2B5EF4-FFF2-40B4-BE49-F238E27FC236}">
                  <a16:creationId xmlns:a16="http://schemas.microsoft.com/office/drawing/2014/main" id="{B371C33E-92D5-2E73-FF71-9A5C9BA6CFDC}"/>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70" name="Freeform 11">
              <a:extLst>
                <a:ext uri="{FF2B5EF4-FFF2-40B4-BE49-F238E27FC236}">
                  <a16:creationId xmlns:a16="http://schemas.microsoft.com/office/drawing/2014/main" id="{1DB24E20-BBD6-DD44-1F97-E2A49757D62D}"/>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71" name="Freeform 12">
              <a:extLst>
                <a:ext uri="{FF2B5EF4-FFF2-40B4-BE49-F238E27FC236}">
                  <a16:creationId xmlns:a16="http://schemas.microsoft.com/office/drawing/2014/main" id="{B68B1558-9273-F0A8-6969-8F9117EA3BF9}"/>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72" name="Group 13">
            <a:extLst>
              <a:ext uri="{FF2B5EF4-FFF2-40B4-BE49-F238E27FC236}">
                <a16:creationId xmlns:a16="http://schemas.microsoft.com/office/drawing/2014/main" id="{EB12DAB7-908F-E234-F1FD-057555FADB00}"/>
              </a:ext>
            </a:extLst>
          </p:cNvPr>
          <p:cNvGrpSpPr/>
          <p:nvPr/>
        </p:nvGrpSpPr>
        <p:grpSpPr>
          <a:xfrm>
            <a:off x="13898931" y="5386758"/>
            <a:ext cx="4037091" cy="1021221"/>
            <a:chOff x="0" y="0"/>
            <a:chExt cx="10820402" cy="2737125"/>
          </a:xfrm>
        </p:grpSpPr>
        <p:sp>
          <p:nvSpPr>
            <p:cNvPr id="73" name="Freeform 14">
              <a:extLst>
                <a:ext uri="{FF2B5EF4-FFF2-40B4-BE49-F238E27FC236}">
                  <a16:creationId xmlns:a16="http://schemas.microsoft.com/office/drawing/2014/main" id="{BB102AE2-3CAE-AE1A-316A-3045C5FD5D2C}"/>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74" name="Freeform 15">
              <a:extLst>
                <a:ext uri="{FF2B5EF4-FFF2-40B4-BE49-F238E27FC236}">
                  <a16:creationId xmlns:a16="http://schemas.microsoft.com/office/drawing/2014/main" id="{AD0C145A-AB15-718E-098D-1855F9DD8FC6}"/>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75" name="Freeform 16">
              <a:extLst>
                <a:ext uri="{FF2B5EF4-FFF2-40B4-BE49-F238E27FC236}">
                  <a16:creationId xmlns:a16="http://schemas.microsoft.com/office/drawing/2014/main" id="{66AC0A42-98CC-F11F-A15E-4B5EA5D6685B}"/>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76" name="Freeform 17">
              <a:extLst>
                <a:ext uri="{FF2B5EF4-FFF2-40B4-BE49-F238E27FC236}">
                  <a16:creationId xmlns:a16="http://schemas.microsoft.com/office/drawing/2014/main" id="{265B89E2-AA2D-99FC-C2AD-299D491C34EA}"/>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77" name="Freeform 18">
              <a:extLst>
                <a:ext uri="{FF2B5EF4-FFF2-40B4-BE49-F238E27FC236}">
                  <a16:creationId xmlns:a16="http://schemas.microsoft.com/office/drawing/2014/main" id="{7FFB4F21-36ED-529D-ABBD-DEFBED8D7995}"/>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78" name="Group 19">
            <a:extLst>
              <a:ext uri="{FF2B5EF4-FFF2-40B4-BE49-F238E27FC236}">
                <a16:creationId xmlns:a16="http://schemas.microsoft.com/office/drawing/2014/main" id="{59E793F6-811A-EB62-560A-BE760657270A}"/>
              </a:ext>
            </a:extLst>
          </p:cNvPr>
          <p:cNvGrpSpPr/>
          <p:nvPr/>
        </p:nvGrpSpPr>
        <p:grpSpPr>
          <a:xfrm>
            <a:off x="13898931" y="3145109"/>
            <a:ext cx="4037091" cy="1021221"/>
            <a:chOff x="0" y="0"/>
            <a:chExt cx="10820402" cy="2737125"/>
          </a:xfrm>
        </p:grpSpPr>
        <p:sp>
          <p:nvSpPr>
            <p:cNvPr id="79" name="Freeform 20">
              <a:extLst>
                <a:ext uri="{FF2B5EF4-FFF2-40B4-BE49-F238E27FC236}">
                  <a16:creationId xmlns:a16="http://schemas.microsoft.com/office/drawing/2014/main" id="{CC6FEFC4-A7CF-DCCD-9FAB-324DDB729935}"/>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80" name="Freeform 21">
              <a:extLst>
                <a:ext uri="{FF2B5EF4-FFF2-40B4-BE49-F238E27FC236}">
                  <a16:creationId xmlns:a16="http://schemas.microsoft.com/office/drawing/2014/main" id="{8173DA38-EC9A-247F-8360-E711467C0A2F}"/>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81" name="Freeform 22">
              <a:extLst>
                <a:ext uri="{FF2B5EF4-FFF2-40B4-BE49-F238E27FC236}">
                  <a16:creationId xmlns:a16="http://schemas.microsoft.com/office/drawing/2014/main" id="{D655E6FE-D933-C23C-45FD-4FA46FA47AE4}"/>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82" name="Freeform 23">
              <a:extLst>
                <a:ext uri="{FF2B5EF4-FFF2-40B4-BE49-F238E27FC236}">
                  <a16:creationId xmlns:a16="http://schemas.microsoft.com/office/drawing/2014/main" id="{18CF271B-DC7F-9F79-0F65-AEA37CD7BA6A}"/>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83" name="Freeform 24">
              <a:extLst>
                <a:ext uri="{FF2B5EF4-FFF2-40B4-BE49-F238E27FC236}">
                  <a16:creationId xmlns:a16="http://schemas.microsoft.com/office/drawing/2014/main" id="{CAC0D281-B2EF-3E5F-F107-964116AA3B61}"/>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84" name="Group 25">
            <a:extLst>
              <a:ext uri="{FF2B5EF4-FFF2-40B4-BE49-F238E27FC236}">
                <a16:creationId xmlns:a16="http://schemas.microsoft.com/office/drawing/2014/main" id="{AFCCB52F-92D1-BCA5-874F-C32F599E48DE}"/>
              </a:ext>
            </a:extLst>
          </p:cNvPr>
          <p:cNvGrpSpPr/>
          <p:nvPr/>
        </p:nvGrpSpPr>
        <p:grpSpPr>
          <a:xfrm>
            <a:off x="9694800" y="3145109"/>
            <a:ext cx="4037091" cy="1021221"/>
            <a:chOff x="0" y="0"/>
            <a:chExt cx="10820402" cy="2737125"/>
          </a:xfrm>
        </p:grpSpPr>
        <p:sp>
          <p:nvSpPr>
            <p:cNvPr id="85" name="Freeform 26">
              <a:extLst>
                <a:ext uri="{FF2B5EF4-FFF2-40B4-BE49-F238E27FC236}">
                  <a16:creationId xmlns:a16="http://schemas.microsoft.com/office/drawing/2014/main" id="{CF54FF4C-7992-EE57-2F85-0C4E224A0D0D}"/>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86" name="Freeform 27">
              <a:extLst>
                <a:ext uri="{FF2B5EF4-FFF2-40B4-BE49-F238E27FC236}">
                  <a16:creationId xmlns:a16="http://schemas.microsoft.com/office/drawing/2014/main" id="{8972552A-D34E-1384-0A84-C0E691C98028}"/>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87" name="Freeform 28">
              <a:extLst>
                <a:ext uri="{FF2B5EF4-FFF2-40B4-BE49-F238E27FC236}">
                  <a16:creationId xmlns:a16="http://schemas.microsoft.com/office/drawing/2014/main" id="{5E86C6F0-7698-3462-6A48-7F67C1C534BB}"/>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88" name="Freeform 29">
              <a:extLst>
                <a:ext uri="{FF2B5EF4-FFF2-40B4-BE49-F238E27FC236}">
                  <a16:creationId xmlns:a16="http://schemas.microsoft.com/office/drawing/2014/main" id="{8C646A79-044C-CA05-1A56-77F3CE3D0275}"/>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89" name="Freeform 30">
              <a:extLst>
                <a:ext uri="{FF2B5EF4-FFF2-40B4-BE49-F238E27FC236}">
                  <a16:creationId xmlns:a16="http://schemas.microsoft.com/office/drawing/2014/main" id="{871501D4-74B5-D1A5-C2D7-D0025D571FEC}"/>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90" name="Group 31">
            <a:extLst>
              <a:ext uri="{FF2B5EF4-FFF2-40B4-BE49-F238E27FC236}">
                <a16:creationId xmlns:a16="http://schemas.microsoft.com/office/drawing/2014/main" id="{A204468F-1AE8-7164-37F2-3F6EDED282E0}"/>
              </a:ext>
            </a:extLst>
          </p:cNvPr>
          <p:cNvGrpSpPr/>
          <p:nvPr/>
        </p:nvGrpSpPr>
        <p:grpSpPr>
          <a:xfrm>
            <a:off x="9694800" y="4270608"/>
            <a:ext cx="4037091" cy="1021221"/>
            <a:chOff x="0" y="0"/>
            <a:chExt cx="10820402" cy="2737125"/>
          </a:xfrm>
        </p:grpSpPr>
        <p:sp>
          <p:nvSpPr>
            <p:cNvPr id="91" name="Freeform 32">
              <a:extLst>
                <a:ext uri="{FF2B5EF4-FFF2-40B4-BE49-F238E27FC236}">
                  <a16:creationId xmlns:a16="http://schemas.microsoft.com/office/drawing/2014/main" id="{D2DDF64E-2762-78B0-8368-B2EF00B2C534}"/>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92" name="Freeform 33">
              <a:extLst>
                <a:ext uri="{FF2B5EF4-FFF2-40B4-BE49-F238E27FC236}">
                  <a16:creationId xmlns:a16="http://schemas.microsoft.com/office/drawing/2014/main" id="{4287D8E2-C660-0501-2911-28952630834E}"/>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93" name="Freeform 34">
              <a:extLst>
                <a:ext uri="{FF2B5EF4-FFF2-40B4-BE49-F238E27FC236}">
                  <a16:creationId xmlns:a16="http://schemas.microsoft.com/office/drawing/2014/main" id="{A20592B9-84C9-57C3-6574-D9C9BFD01815}"/>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94" name="Freeform 35">
              <a:extLst>
                <a:ext uri="{FF2B5EF4-FFF2-40B4-BE49-F238E27FC236}">
                  <a16:creationId xmlns:a16="http://schemas.microsoft.com/office/drawing/2014/main" id="{9005A5FB-6B01-C830-A628-39CFAFBBA0D9}"/>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95" name="Freeform 36">
              <a:extLst>
                <a:ext uri="{FF2B5EF4-FFF2-40B4-BE49-F238E27FC236}">
                  <a16:creationId xmlns:a16="http://schemas.microsoft.com/office/drawing/2014/main" id="{BDADD12F-8904-CCF9-15CE-2F9D1C038617}"/>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96" name="Group 37">
            <a:extLst>
              <a:ext uri="{FF2B5EF4-FFF2-40B4-BE49-F238E27FC236}">
                <a16:creationId xmlns:a16="http://schemas.microsoft.com/office/drawing/2014/main" id="{BF0035B6-858E-0583-85FF-4017ECACCC62}"/>
              </a:ext>
            </a:extLst>
          </p:cNvPr>
          <p:cNvGrpSpPr/>
          <p:nvPr/>
        </p:nvGrpSpPr>
        <p:grpSpPr>
          <a:xfrm>
            <a:off x="13898931" y="4270608"/>
            <a:ext cx="4037091" cy="1021221"/>
            <a:chOff x="0" y="0"/>
            <a:chExt cx="10820402" cy="2737125"/>
          </a:xfrm>
        </p:grpSpPr>
        <p:sp>
          <p:nvSpPr>
            <p:cNvPr id="97" name="Freeform 38">
              <a:extLst>
                <a:ext uri="{FF2B5EF4-FFF2-40B4-BE49-F238E27FC236}">
                  <a16:creationId xmlns:a16="http://schemas.microsoft.com/office/drawing/2014/main" id="{C68036CD-BAF8-0291-6E9A-50CBFC6EF16A}"/>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98" name="Freeform 39">
              <a:extLst>
                <a:ext uri="{FF2B5EF4-FFF2-40B4-BE49-F238E27FC236}">
                  <a16:creationId xmlns:a16="http://schemas.microsoft.com/office/drawing/2014/main" id="{EBEF8394-E945-FFD8-64B2-1939C44D4FB6}"/>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99" name="Freeform 40">
              <a:extLst>
                <a:ext uri="{FF2B5EF4-FFF2-40B4-BE49-F238E27FC236}">
                  <a16:creationId xmlns:a16="http://schemas.microsoft.com/office/drawing/2014/main" id="{5DB57B83-CF31-E04A-8A7A-2B430A70D4C8}"/>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100" name="Freeform 41">
              <a:extLst>
                <a:ext uri="{FF2B5EF4-FFF2-40B4-BE49-F238E27FC236}">
                  <a16:creationId xmlns:a16="http://schemas.microsoft.com/office/drawing/2014/main" id="{FB0090A8-53BA-8261-BF16-09E3BB70DE39}"/>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101" name="Freeform 42">
              <a:extLst>
                <a:ext uri="{FF2B5EF4-FFF2-40B4-BE49-F238E27FC236}">
                  <a16:creationId xmlns:a16="http://schemas.microsoft.com/office/drawing/2014/main" id="{722F5BDF-03B8-3CF2-1739-D7AD9404976C}"/>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grpSp>
        <p:nvGrpSpPr>
          <p:cNvPr id="102" name="Group 43">
            <a:extLst>
              <a:ext uri="{FF2B5EF4-FFF2-40B4-BE49-F238E27FC236}">
                <a16:creationId xmlns:a16="http://schemas.microsoft.com/office/drawing/2014/main" id="{AB256E44-5E9E-7522-5E6B-05F3AC95088F}"/>
              </a:ext>
            </a:extLst>
          </p:cNvPr>
          <p:cNvGrpSpPr/>
          <p:nvPr/>
        </p:nvGrpSpPr>
        <p:grpSpPr>
          <a:xfrm>
            <a:off x="11735554" y="7210931"/>
            <a:ext cx="3979873" cy="1006747"/>
            <a:chOff x="0" y="0"/>
            <a:chExt cx="10820402" cy="2737125"/>
          </a:xfrm>
        </p:grpSpPr>
        <p:sp>
          <p:nvSpPr>
            <p:cNvPr id="103" name="Freeform 44">
              <a:extLst>
                <a:ext uri="{FF2B5EF4-FFF2-40B4-BE49-F238E27FC236}">
                  <a16:creationId xmlns:a16="http://schemas.microsoft.com/office/drawing/2014/main" id="{E503A0E5-0768-18CD-9198-DA337672B374}"/>
                </a:ext>
              </a:extLst>
            </p:cNvPr>
            <p:cNvSpPr/>
            <p:nvPr/>
          </p:nvSpPr>
          <p:spPr>
            <a:xfrm>
              <a:off x="8890" y="0"/>
              <a:ext cx="10815321" cy="2737125"/>
            </a:xfrm>
            <a:custGeom>
              <a:avLst/>
              <a:gdLst/>
              <a:ahLst/>
              <a:cxnLst/>
              <a:rect l="l" t="t" r="r" b="b"/>
              <a:pathLst>
                <a:path w="10815321" h="2737125">
                  <a:moveTo>
                    <a:pt x="0" y="0"/>
                  </a:moveTo>
                  <a:lnTo>
                    <a:pt x="0" y="2737125"/>
                  </a:lnTo>
                  <a:lnTo>
                    <a:pt x="10815321" y="2737125"/>
                  </a:lnTo>
                  <a:lnTo>
                    <a:pt x="10815321" y="0"/>
                  </a:lnTo>
                  <a:lnTo>
                    <a:pt x="0" y="0"/>
                  </a:lnTo>
                  <a:lnTo>
                    <a:pt x="0" y="0"/>
                  </a:lnTo>
                  <a:close/>
                  <a:moveTo>
                    <a:pt x="10229852" y="410210"/>
                  </a:moveTo>
                  <a:cubicBezTo>
                    <a:pt x="10323832" y="410210"/>
                    <a:pt x="10401302" y="486410"/>
                    <a:pt x="10401302" y="581660"/>
                  </a:cubicBezTo>
                  <a:cubicBezTo>
                    <a:pt x="10401302" y="676910"/>
                    <a:pt x="10325102" y="753110"/>
                    <a:pt x="10229852" y="753110"/>
                  </a:cubicBezTo>
                  <a:cubicBezTo>
                    <a:pt x="10134602" y="753110"/>
                    <a:pt x="10058402" y="676910"/>
                    <a:pt x="10058402" y="581660"/>
                  </a:cubicBezTo>
                  <a:cubicBezTo>
                    <a:pt x="10058402" y="486410"/>
                    <a:pt x="10135872" y="410210"/>
                    <a:pt x="10229852" y="410210"/>
                  </a:cubicBezTo>
                  <a:close/>
                  <a:moveTo>
                    <a:pt x="572770" y="410210"/>
                  </a:moveTo>
                  <a:cubicBezTo>
                    <a:pt x="666750" y="410210"/>
                    <a:pt x="744220" y="486410"/>
                    <a:pt x="744220" y="581660"/>
                  </a:cubicBezTo>
                  <a:cubicBezTo>
                    <a:pt x="744220" y="676910"/>
                    <a:pt x="668020" y="753110"/>
                    <a:pt x="572770" y="753110"/>
                  </a:cubicBezTo>
                  <a:cubicBezTo>
                    <a:pt x="478790" y="753110"/>
                    <a:pt x="401320" y="676910"/>
                    <a:pt x="401320" y="581660"/>
                  </a:cubicBezTo>
                  <a:cubicBezTo>
                    <a:pt x="401320" y="486410"/>
                    <a:pt x="478790" y="410210"/>
                    <a:pt x="572770" y="410210"/>
                  </a:cubicBezTo>
                  <a:close/>
                  <a:moveTo>
                    <a:pt x="572770" y="2326915"/>
                  </a:moveTo>
                  <a:cubicBezTo>
                    <a:pt x="478790" y="2326915"/>
                    <a:pt x="401320" y="2250715"/>
                    <a:pt x="401320" y="2155465"/>
                  </a:cubicBezTo>
                  <a:cubicBezTo>
                    <a:pt x="401320" y="2061485"/>
                    <a:pt x="477520" y="1984015"/>
                    <a:pt x="572770" y="1984015"/>
                  </a:cubicBezTo>
                  <a:cubicBezTo>
                    <a:pt x="666750" y="1984015"/>
                    <a:pt x="744220" y="2060215"/>
                    <a:pt x="744220" y="2155465"/>
                  </a:cubicBezTo>
                  <a:cubicBezTo>
                    <a:pt x="744220" y="2249445"/>
                    <a:pt x="666750" y="2326915"/>
                    <a:pt x="572770" y="2326915"/>
                  </a:cubicBezTo>
                  <a:close/>
                  <a:moveTo>
                    <a:pt x="10229852" y="2326915"/>
                  </a:moveTo>
                  <a:cubicBezTo>
                    <a:pt x="10135872" y="2326915"/>
                    <a:pt x="10058402" y="2250715"/>
                    <a:pt x="10058402" y="2155465"/>
                  </a:cubicBezTo>
                  <a:cubicBezTo>
                    <a:pt x="10058402" y="2061485"/>
                    <a:pt x="10134602" y="1984015"/>
                    <a:pt x="10229852" y="1984015"/>
                  </a:cubicBezTo>
                  <a:cubicBezTo>
                    <a:pt x="10325102" y="1984015"/>
                    <a:pt x="10401302" y="2060215"/>
                    <a:pt x="10401302" y="2155465"/>
                  </a:cubicBezTo>
                  <a:cubicBezTo>
                    <a:pt x="10401302" y="2249445"/>
                    <a:pt x="10323832" y="2326915"/>
                    <a:pt x="10229852" y="2326915"/>
                  </a:cubicBezTo>
                  <a:close/>
                </a:path>
              </a:pathLst>
            </a:custGeom>
            <a:solidFill>
              <a:srgbClr val="5D94FF"/>
            </a:solidFill>
          </p:spPr>
        </p:sp>
        <p:sp>
          <p:nvSpPr>
            <p:cNvPr id="104" name="Freeform 45">
              <a:extLst>
                <a:ext uri="{FF2B5EF4-FFF2-40B4-BE49-F238E27FC236}">
                  <a16:creationId xmlns:a16="http://schemas.microsoft.com/office/drawing/2014/main" id="{A935D226-AEE6-4B51-1A4D-15BDF3484DF6}"/>
                </a:ext>
              </a:extLst>
            </p:cNvPr>
            <p:cNvSpPr/>
            <p:nvPr/>
          </p:nvSpPr>
          <p:spPr>
            <a:xfrm>
              <a:off x="410210" y="410210"/>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6200"/>
                    <a:pt x="76200" y="0"/>
                    <a:pt x="171450" y="0"/>
                  </a:cubicBezTo>
                  <a:cubicBezTo>
                    <a:pt x="265430" y="0"/>
                    <a:pt x="342900" y="77470"/>
                    <a:pt x="342900" y="171450"/>
                  </a:cubicBezTo>
                  <a:close/>
                </a:path>
              </a:pathLst>
            </a:custGeom>
            <a:solidFill>
              <a:srgbClr val="004AAD"/>
            </a:solidFill>
          </p:spPr>
        </p:sp>
        <p:sp>
          <p:nvSpPr>
            <p:cNvPr id="105" name="Freeform 46">
              <a:extLst>
                <a:ext uri="{FF2B5EF4-FFF2-40B4-BE49-F238E27FC236}">
                  <a16:creationId xmlns:a16="http://schemas.microsoft.com/office/drawing/2014/main" id="{877A78AB-A1D0-95DE-F937-FAE482D077B9}"/>
                </a:ext>
              </a:extLst>
            </p:cNvPr>
            <p:cNvSpPr/>
            <p:nvPr/>
          </p:nvSpPr>
          <p:spPr>
            <a:xfrm>
              <a:off x="10067292" y="410210"/>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6200"/>
                    <a:pt x="76200" y="0"/>
                    <a:pt x="171450" y="0"/>
                  </a:cubicBezTo>
                  <a:cubicBezTo>
                    <a:pt x="266700" y="0"/>
                    <a:pt x="342900" y="77470"/>
                    <a:pt x="342900" y="171450"/>
                  </a:cubicBezTo>
                  <a:close/>
                </a:path>
              </a:pathLst>
            </a:custGeom>
            <a:solidFill>
              <a:srgbClr val="004AAD"/>
            </a:solidFill>
          </p:spPr>
        </p:sp>
        <p:sp>
          <p:nvSpPr>
            <p:cNvPr id="106" name="Freeform 47">
              <a:extLst>
                <a:ext uri="{FF2B5EF4-FFF2-40B4-BE49-F238E27FC236}">
                  <a16:creationId xmlns:a16="http://schemas.microsoft.com/office/drawing/2014/main" id="{A836BD2F-84AC-B71B-3FF8-2069493A5374}"/>
                </a:ext>
              </a:extLst>
            </p:cNvPr>
            <p:cNvSpPr/>
            <p:nvPr/>
          </p:nvSpPr>
          <p:spPr>
            <a:xfrm>
              <a:off x="10067292" y="1984015"/>
              <a:ext cx="342900" cy="342900"/>
            </a:xfrm>
            <a:custGeom>
              <a:avLst/>
              <a:gdLst/>
              <a:ahLst/>
              <a:cxnLst/>
              <a:rect l="l" t="t" r="r" b="b"/>
              <a:pathLst>
                <a:path w="342900" h="342900">
                  <a:moveTo>
                    <a:pt x="342900" y="171450"/>
                  </a:moveTo>
                  <a:cubicBezTo>
                    <a:pt x="342900" y="265430"/>
                    <a:pt x="266700" y="342900"/>
                    <a:pt x="171450" y="342900"/>
                  </a:cubicBezTo>
                  <a:cubicBezTo>
                    <a:pt x="76200" y="342900"/>
                    <a:pt x="0" y="266700"/>
                    <a:pt x="0" y="171450"/>
                  </a:cubicBezTo>
                  <a:cubicBezTo>
                    <a:pt x="0" y="77470"/>
                    <a:pt x="76200" y="0"/>
                    <a:pt x="171450" y="0"/>
                  </a:cubicBezTo>
                  <a:cubicBezTo>
                    <a:pt x="266700" y="0"/>
                    <a:pt x="342900" y="77470"/>
                    <a:pt x="342900" y="171450"/>
                  </a:cubicBezTo>
                  <a:close/>
                </a:path>
              </a:pathLst>
            </a:custGeom>
            <a:solidFill>
              <a:srgbClr val="004AAD"/>
            </a:solidFill>
          </p:spPr>
        </p:sp>
        <p:sp>
          <p:nvSpPr>
            <p:cNvPr id="107" name="Freeform 48">
              <a:extLst>
                <a:ext uri="{FF2B5EF4-FFF2-40B4-BE49-F238E27FC236}">
                  <a16:creationId xmlns:a16="http://schemas.microsoft.com/office/drawing/2014/main" id="{7B74ABBD-4742-B31C-118A-3F54E51E632C}"/>
                </a:ext>
              </a:extLst>
            </p:cNvPr>
            <p:cNvSpPr/>
            <p:nvPr/>
          </p:nvSpPr>
          <p:spPr>
            <a:xfrm>
              <a:off x="410210" y="1984015"/>
              <a:ext cx="342900" cy="342900"/>
            </a:xfrm>
            <a:custGeom>
              <a:avLst/>
              <a:gdLst/>
              <a:ahLst/>
              <a:cxnLst/>
              <a:rect l="l" t="t" r="r" b="b"/>
              <a:pathLst>
                <a:path w="342900" h="342900">
                  <a:moveTo>
                    <a:pt x="342900" y="171450"/>
                  </a:moveTo>
                  <a:cubicBezTo>
                    <a:pt x="342900" y="265430"/>
                    <a:pt x="266700" y="342900"/>
                    <a:pt x="171450" y="342900"/>
                  </a:cubicBezTo>
                  <a:cubicBezTo>
                    <a:pt x="77470" y="342900"/>
                    <a:pt x="0" y="266700"/>
                    <a:pt x="0" y="171450"/>
                  </a:cubicBezTo>
                  <a:cubicBezTo>
                    <a:pt x="0" y="77470"/>
                    <a:pt x="76200" y="0"/>
                    <a:pt x="171450" y="0"/>
                  </a:cubicBezTo>
                  <a:cubicBezTo>
                    <a:pt x="265430" y="0"/>
                    <a:pt x="342900" y="77470"/>
                    <a:pt x="342900" y="171450"/>
                  </a:cubicBezTo>
                  <a:close/>
                </a:path>
              </a:pathLst>
            </a:custGeom>
            <a:solidFill>
              <a:srgbClr val="004AAD"/>
            </a:solidFill>
          </p:spPr>
        </p:sp>
      </p:grpSp>
      <p:pic>
        <p:nvPicPr>
          <p:cNvPr id="108" name="Picture 49">
            <a:extLst>
              <a:ext uri="{FF2B5EF4-FFF2-40B4-BE49-F238E27FC236}">
                <a16:creationId xmlns:a16="http://schemas.microsoft.com/office/drawing/2014/main" id="{494850F9-97ED-8FF9-BAAD-69E2A17F7BFD}"/>
              </a:ext>
            </a:extLst>
          </p:cNvPr>
          <p:cNvPicPr>
            <a:picLocks noChangeAspect="1"/>
          </p:cNvPicPr>
          <p:nvPr/>
        </p:nvPicPr>
        <p:blipFill>
          <a:blip r:embed="rId6"/>
          <a:srcRect/>
          <a:stretch>
            <a:fillRect/>
          </a:stretch>
        </p:blipFill>
        <p:spPr>
          <a:xfrm>
            <a:off x="9540492" y="6840685"/>
            <a:ext cx="2172853" cy="1224640"/>
          </a:xfrm>
          <a:prstGeom prst="rect">
            <a:avLst/>
          </a:prstGeom>
        </p:spPr>
      </p:pic>
      <p:pic>
        <p:nvPicPr>
          <p:cNvPr id="109" name="Picture 50">
            <a:extLst>
              <a:ext uri="{FF2B5EF4-FFF2-40B4-BE49-F238E27FC236}">
                <a16:creationId xmlns:a16="http://schemas.microsoft.com/office/drawing/2014/main" id="{C7A667E3-4C26-C68C-A965-F11D0A36EC82}"/>
              </a:ext>
            </a:extLst>
          </p:cNvPr>
          <p:cNvPicPr>
            <a:picLocks noChangeAspect="1"/>
          </p:cNvPicPr>
          <p:nvPr/>
        </p:nvPicPr>
        <p:blipFill>
          <a:blip r:embed="rId7"/>
          <a:srcRect/>
          <a:stretch>
            <a:fillRect/>
          </a:stretch>
        </p:blipFill>
        <p:spPr>
          <a:xfrm>
            <a:off x="9317186" y="2279703"/>
            <a:ext cx="1566263" cy="865406"/>
          </a:xfrm>
          <a:prstGeom prst="rect">
            <a:avLst/>
          </a:prstGeom>
        </p:spPr>
      </p:pic>
      <p:sp>
        <p:nvSpPr>
          <p:cNvPr id="110" name="TextBox 52">
            <a:extLst>
              <a:ext uri="{FF2B5EF4-FFF2-40B4-BE49-F238E27FC236}">
                <a16:creationId xmlns:a16="http://schemas.microsoft.com/office/drawing/2014/main" id="{9C79D872-CB5B-C514-86F7-7B3B35E9A1F2}"/>
              </a:ext>
            </a:extLst>
          </p:cNvPr>
          <p:cNvSpPr txBox="1"/>
          <p:nvPr/>
        </p:nvSpPr>
        <p:spPr>
          <a:xfrm>
            <a:off x="9873190" y="5477896"/>
            <a:ext cx="3680311" cy="810369"/>
          </a:xfrm>
          <a:prstGeom prst="rect">
            <a:avLst/>
          </a:prstGeom>
        </p:spPr>
        <p:txBody>
          <a:bodyPr lIns="0" tIns="0" rIns="0" bIns="0" rtlCol="0" anchor="t">
            <a:spAutoFit/>
          </a:bodyPr>
          <a:lstStyle/>
          <a:p>
            <a:pPr algn="ctr">
              <a:lnSpc>
                <a:spcPts val="2185"/>
              </a:lnSpc>
            </a:pPr>
            <a:r>
              <a:rPr lang="en-US" sz="1561">
                <a:solidFill>
                  <a:srgbClr val="FFFFFF"/>
                </a:solidFill>
                <a:latin typeface="Open Sans Bold"/>
              </a:rPr>
              <a:t>Echo State Network with Dynamic Reservoir Computing for Time Series Forecasting in Cyber Intrusion.</a:t>
            </a:r>
          </a:p>
        </p:txBody>
      </p:sp>
      <p:sp>
        <p:nvSpPr>
          <p:cNvPr id="111" name="TextBox 53">
            <a:extLst>
              <a:ext uri="{FF2B5EF4-FFF2-40B4-BE49-F238E27FC236}">
                <a16:creationId xmlns:a16="http://schemas.microsoft.com/office/drawing/2014/main" id="{DA4D81A4-0DC7-DAB4-8FA4-34F41D0E771B}"/>
              </a:ext>
            </a:extLst>
          </p:cNvPr>
          <p:cNvSpPr txBox="1"/>
          <p:nvPr/>
        </p:nvSpPr>
        <p:spPr>
          <a:xfrm>
            <a:off x="14188400" y="5390602"/>
            <a:ext cx="3615599" cy="1004154"/>
          </a:xfrm>
          <a:prstGeom prst="rect">
            <a:avLst/>
          </a:prstGeom>
        </p:spPr>
        <p:txBody>
          <a:bodyPr lIns="0" tIns="0" rIns="0" bIns="0" rtlCol="0" anchor="t">
            <a:spAutoFit/>
          </a:bodyPr>
          <a:lstStyle/>
          <a:p>
            <a:pPr algn="ctr">
              <a:lnSpc>
                <a:spcPts val="2019"/>
              </a:lnSpc>
            </a:pPr>
            <a:r>
              <a:rPr lang="en-US" sz="1442">
                <a:solidFill>
                  <a:srgbClr val="FFFFFF"/>
                </a:solidFill>
                <a:latin typeface="Open Sans Bold"/>
              </a:rPr>
              <a:t>Text Simplification using Hybrid Semantic Compression and Support Vector Classifier for Troll Threat Sentences.</a:t>
            </a:r>
          </a:p>
        </p:txBody>
      </p:sp>
      <p:sp>
        <p:nvSpPr>
          <p:cNvPr id="112" name="TextBox 54">
            <a:extLst>
              <a:ext uri="{FF2B5EF4-FFF2-40B4-BE49-F238E27FC236}">
                <a16:creationId xmlns:a16="http://schemas.microsoft.com/office/drawing/2014/main" id="{D7FED92E-5175-E2A4-B4BC-BF56D93E72A2}"/>
              </a:ext>
            </a:extLst>
          </p:cNvPr>
          <p:cNvSpPr txBox="1"/>
          <p:nvPr/>
        </p:nvSpPr>
        <p:spPr>
          <a:xfrm>
            <a:off x="14325631" y="3176953"/>
            <a:ext cx="3183690" cy="919071"/>
          </a:xfrm>
          <a:prstGeom prst="rect">
            <a:avLst/>
          </a:prstGeom>
        </p:spPr>
        <p:txBody>
          <a:bodyPr lIns="0" tIns="0" rIns="0" bIns="0" rtlCol="0" anchor="t">
            <a:spAutoFit/>
          </a:bodyPr>
          <a:lstStyle/>
          <a:p>
            <a:pPr algn="ctr">
              <a:lnSpc>
                <a:spcPts val="1824"/>
              </a:lnSpc>
            </a:pPr>
            <a:r>
              <a:rPr lang="en-US" sz="1303">
                <a:solidFill>
                  <a:srgbClr val="FFFFFF"/>
                </a:solidFill>
                <a:latin typeface="Open Sans Bold"/>
              </a:rPr>
              <a:t>Deep Learning in Genomics, Proteomics, Metabolomics (Multi-Omics) for Cancer Analysis in Healthcare Industry.</a:t>
            </a:r>
          </a:p>
        </p:txBody>
      </p:sp>
      <p:sp>
        <p:nvSpPr>
          <p:cNvPr id="113" name="TextBox 55">
            <a:extLst>
              <a:ext uri="{FF2B5EF4-FFF2-40B4-BE49-F238E27FC236}">
                <a16:creationId xmlns:a16="http://schemas.microsoft.com/office/drawing/2014/main" id="{E607449D-6841-FC2C-E342-5936DCBD10C4}"/>
              </a:ext>
            </a:extLst>
          </p:cNvPr>
          <p:cNvSpPr txBox="1"/>
          <p:nvPr/>
        </p:nvSpPr>
        <p:spPr>
          <a:xfrm>
            <a:off x="9551622" y="2532657"/>
            <a:ext cx="8694619" cy="477839"/>
          </a:xfrm>
          <a:prstGeom prst="rect">
            <a:avLst/>
          </a:prstGeom>
        </p:spPr>
        <p:txBody>
          <a:bodyPr lIns="0" tIns="0" rIns="0" bIns="0" rtlCol="0" anchor="t">
            <a:spAutoFit/>
          </a:bodyPr>
          <a:lstStyle/>
          <a:p>
            <a:pPr algn="ctr">
              <a:lnSpc>
                <a:spcPts val="3926"/>
              </a:lnSpc>
            </a:pPr>
            <a:r>
              <a:rPr lang="en-US" sz="2804">
                <a:solidFill>
                  <a:srgbClr val="000000"/>
                </a:solidFill>
                <a:latin typeface="Open Sans Bold"/>
              </a:rPr>
              <a:t>Machine Learning</a:t>
            </a:r>
          </a:p>
        </p:txBody>
      </p:sp>
      <p:sp>
        <p:nvSpPr>
          <p:cNvPr id="114" name="TextBox 56">
            <a:extLst>
              <a:ext uri="{FF2B5EF4-FFF2-40B4-BE49-F238E27FC236}">
                <a16:creationId xmlns:a16="http://schemas.microsoft.com/office/drawing/2014/main" id="{645DDFEC-8F10-6A9E-2659-B1EF41AE94CE}"/>
              </a:ext>
            </a:extLst>
          </p:cNvPr>
          <p:cNvSpPr txBox="1"/>
          <p:nvPr/>
        </p:nvSpPr>
        <p:spPr>
          <a:xfrm>
            <a:off x="9815126" y="3137315"/>
            <a:ext cx="3796438" cy="1008234"/>
          </a:xfrm>
          <a:prstGeom prst="rect">
            <a:avLst/>
          </a:prstGeom>
        </p:spPr>
        <p:txBody>
          <a:bodyPr lIns="0" tIns="0" rIns="0" bIns="0" rtlCol="0" anchor="t">
            <a:spAutoFit/>
          </a:bodyPr>
          <a:lstStyle/>
          <a:p>
            <a:pPr algn="ctr">
              <a:lnSpc>
                <a:spcPts val="2028"/>
              </a:lnSpc>
            </a:pPr>
            <a:r>
              <a:rPr lang="en-US" sz="1448">
                <a:solidFill>
                  <a:srgbClr val="FFFFFF"/>
                </a:solidFill>
                <a:latin typeface="Open Sans Bold"/>
              </a:rPr>
              <a:t> A Hybridization Schema of Discriminative Hand-Crafted and Features Learning for Kinship Verification.</a:t>
            </a:r>
          </a:p>
        </p:txBody>
      </p:sp>
      <p:sp>
        <p:nvSpPr>
          <p:cNvPr id="115" name="TextBox 57">
            <a:extLst>
              <a:ext uri="{FF2B5EF4-FFF2-40B4-BE49-F238E27FC236}">
                <a16:creationId xmlns:a16="http://schemas.microsoft.com/office/drawing/2014/main" id="{1A39D99F-E2C3-B82F-AEFA-75E3F5F6DAFE}"/>
              </a:ext>
            </a:extLst>
          </p:cNvPr>
          <p:cNvSpPr txBox="1"/>
          <p:nvPr/>
        </p:nvSpPr>
        <p:spPr>
          <a:xfrm>
            <a:off x="9975496" y="4389871"/>
            <a:ext cx="3475698" cy="754120"/>
          </a:xfrm>
          <a:prstGeom prst="rect">
            <a:avLst/>
          </a:prstGeom>
        </p:spPr>
        <p:txBody>
          <a:bodyPr lIns="0" tIns="0" rIns="0" bIns="0" rtlCol="0" anchor="t">
            <a:spAutoFit/>
          </a:bodyPr>
          <a:lstStyle/>
          <a:p>
            <a:pPr algn="ctr">
              <a:lnSpc>
                <a:spcPts val="2028"/>
              </a:lnSpc>
            </a:pPr>
            <a:r>
              <a:rPr lang="en-US" sz="1448">
                <a:solidFill>
                  <a:srgbClr val="FFFFFF"/>
                </a:solidFill>
                <a:latin typeface="Open Sans Bold"/>
              </a:rPr>
              <a:t> A New Semi-supervised Algorithm in Spatio-Temporal Neural Networks for Sequence of Events Detection.</a:t>
            </a:r>
          </a:p>
        </p:txBody>
      </p:sp>
      <p:sp>
        <p:nvSpPr>
          <p:cNvPr id="116" name="TextBox 58">
            <a:extLst>
              <a:ext uri="{FF2B5EF4-FFF2-40B4-BE49-F238E27FC236}">
                <a16:creationId xmlns:a16="http://schemas.microsoft.com/office/drawing/2014/main" id="{5A3C6AE3-B077-7A95-9DC0-FCE17FA1114E}"/>
              </a:ext>
            </a:extLst>
          </p:cNvPr>
          <p:cNvSpPr txBox="1"/>
          <p:nvPr/>
        </p:nvSpPr>
        <p:spPr>
          <a:xfrm>
            <a:off x="14228218" y="4318479"/>
            <a:ext cx="3435112" cy="935556"/>
          </a:xfrm>
          <a:prstGeom prst="rect">
            <a:avLst/>
          </a:prstGeom>
        </p:spPr>
        <p:txBody>
          <a:bodyPr lIns="0" tIns="0" rIns="0" bIns="0" rtlCol="0" anchor="t">
            <a:spAutoFit/>
          </a:bodyPr>
          <a:lstStyle/>
          <a:p>
            <a:pPr algn="ctr">
              <a:lnSpc>
                <a:spcPts val="1877"/>
              </a:lnSpc>
            </a:pPr>
            <a:r>
              <a:rPr lang="en-US" sz="1341">
                <a:solidFill>
                  <a:srgbClr val="FFFFFF"/>
                </a:solidFill>
                <a:latin typeface="Open Sans Bold"/>
              </a:rPr>
              <a:t>Cancer Classification (Single and Multi-Class) based on Gene Expression and Pathway Data using Machine Learning Algorithms.e Industry.</a:t>
            </a:r>
          </a:p>
        </p:txBody>
      </p:sp>
      <p:sp>
        <p:nvSpPr>
          <p:cNvPr id="117" name="TextBox 59">
            <a:extLst>
              <a:ext uri="{FF2B5EF4-FFF2-40B4-BE49-F238E27FC236}">
                <a16:creationId xmlns:a16="http://schemas.microsoft.com/office/drawing/2014/main" id="{7B78275D-3520-B649-75A9-7162ABE79B4E}"/>
              </a:ext>
            </a:extLst>
          </p:cNvPr>
          <p:cNvSpPr txBox="1"/>
          <p:nvPr/>
        </p:nvSpPr>
        <p:spPr>
          <a:xfrm>
            <a:off x="9591272" y="6649005"/>
            <a:ext cx="7963099" cy="432920"/>
          </a:xfrm>
          <a:prstGeom prst="rect">
            <a:avLst/>
          </a:prstGeom>
        </p:spPr>
        <p:txBody>
          <a:bodyPr lIns="0" tIns="0" rIns="0" bIns="0" rtlCol="0" anchor="t">
            <a:spAutoFit/>
          </a:bodyPr>
          <a:lstStyle/>
          <a:p>
            <a:pPr algn="ctr">
              <a:lnSpc>
                <a:spcPts val="3595"/>
              </a:lnSpc>
            </a:pPr>
            <a:r>
              <a:rPr lang="en-US" sz="2568">
                <a:solidFill>
                  <a:srgbClr val="000000"/>
                </a:solidFill>
                <a:latin typeface="Open Sans Bold"/>
              </a:rPr>
              <a:t>Big Data</a:t>
            </a:r>
          </a:p>
        </p:txBody>
      </p:sp>
      <p:sp>
        <p:nvSpPr>
          <p:cNvPr id="118" name="TextBox 60">
            <a:extLst>
              <a:ext uri="{FF2B5EF4-FFF2-40B4-BE49-F238E27FC236}">
                <a16:creationId xmlns:a16="http://schemas.microsoft.com/office/drawing/2014/main" id="{292B54B4-7A48-B77F-605A-B0C70D3F83A0}"/>
              </a:ext>
            </a:extLst>
          </p:cNvPr>
          <p:cNvSpPr txBox="1"/>
          <p:nvPr/>
        </p:nvSpPr>
        <p:spPr>
          <a:xfrm>
            <a:off x="12039373" y="7424431"/>
            <a:ext cx="3552075" cy="551172"/>
          </a:xfrm>
          <a:prstGeom prst="rect">
            <a:avLst/>
          </a:prstGeom>
        </p:spPr>
        <p:txBody>
          <a:bodyPr lIns="0" tIns="0" rIns="0" bIns="0" rtlCol="0" anchor="t">
            <a:spAutoFit/>
          </a:bodyPr>
          <a:lstStyle/>
          <a:p>
            <a:pPr algn="ctr">
              <a:lnSpc>
                <a:spcPts val="2248"/>
              </a:lnSpc>
            </a:pPr>
            <a:r>
              <a:rPr lang="en-US" sz="1605">
                <a:solidFill>
                  <a:srgbClr val="FFFFFF"/>
                </a:solidFill>
                <a:latin typeface="Open Sans Bold"/>
              </a:rPr>
              <a:t>Big Data and Parallel Computation for Solving Optimization Problems.</a:t>
            </a:r>
          </a:p>
        </p:txBody>
      </p:sp>
    </p:spTree>
    <p:extLst>
      <p:ext uri="{BB962C8B-B14F-4D97-AF65-F5344CB8AC3E}">
        <p14:creationId xmlns:p14="http://schemas.microsoft.com/office/powerpoint/2010/main" val="2588944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C30BCE-850D-6C45-71DA-B14790F81D51}"/>
              </a:ext>
            </a:extLst>
          </p:cNvPr>
          <p:cNvPicPr>
            <a:picLocks noChangeAspect="1"/>
          </p:cNvPicPr>
          <p:nvPr/>
        </p:nvPicPr>
        <p:blipFill>
          <a:blip r:embed="rId2"/>
          <a:stretch>
            <a:fillRect/>
          </a:stretch>
        </p:blipFill>
        <p:spPr>
          <a:xfrm>
            <a:off x="2667000" y="1334811"/>
            <a:ext cx="11277600" cy="8586353"/>
          </a:xfrm>
          <a:prstGeom prst="rect">
            <a:avLst/>
          </a:prstGeom>
        </p:spPr>
      </p:pic>
      <p:sp>
        <p:nvSpPr>
          <p:cNvPr id="6" name="object 12">
            <a:extLst>
              <a:ext uri="{FF2B5EF4-FFF2-40B4-BE49-F238E27FC236}">
                <a16:creationId xmlns:a16="http://schemas.microsoft.com/office/drawing/2014/main" id="{4C208238-60E1-4621-C049-99B7A688E6DE}"/>
              </a:ext>
            </a:extLst>
          </p:cNvPr>
          <p:cNvSpPr txBox="1">
            <a:spLocks noGrp="1"/>
          </p:cNvSpPr>
          <p:nvPr>
            <p:ph type="title"/>
          </p:nvPr>
        </p:nvSpPr>
        <p:spPr>
          <a:xfrm>
            <a:off x="657554" y="365836"/>
            <a:ext cx="12372646" cy="936154"/>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Publication 2022</a:t>
            </a:r>
            <a:endParaRPr sz="6000" dirty="0">
              <a:latin typeface="Trebuchet MS"/>
              <a:cs typeface="Trebuchet MS"/>
            </a:endParaRPr>
          </a:p>
        </p:txBody>
      </p:sp>
    </p:spTree>
    <p:extLst>
      <p:ext uri="{BB962C8B-B14F-4D97-AF65-F5344CB8AC3E}">
        <p14:creationId xmlns:p14="http://schemas.microsoft.com/office/powerpoint/2010/main" val="122871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4" y="365836"/>
            <a:ext cx="10467645" cy="936154"/>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Key Achievement 2022</a:t>
            </a:r>
            <a:endParaRPr sz="6000" dirty="0">
              <a:latin typeface="Trebuchet MS"/>
              <a:cs typeface="Trebuchet MS"/>
            </a:endParaRPr>
          </a:p>
        </p:txBody>
      </p:sp>
      <p:sp>
        <p:nvSpPr>
          <p:cNvPr id="24" name="TextBox 23">
            <a:extLst>
              <a:ext uri="{FF2B5EF4-FFF2-40B4-BE49-F238E27FC236}">
                <a16:creationId xmlns:a16="http://schemas.microsoft.com/office/drawing/2014/main" id="{FFDD4394-D3A2-79E4-31ED-13A64FC7B173}"/>
              </a:ext>
            </a:extLst>
          </p:cNvPr>
          <p:cNvSpPr txBox="1"/>
          <p:nvPr/>
        </p:nvSpPr>
        <p:spPr>
          <a:xfrm>
            <a:off x="657555" y="1703530"/>
            <a:ext cx="16052943" cy="8217634"/>
          </a:xfrm>
          <a:prstGeom prst="rect">
            <a:avLst/>
          </a:prstGeom>
          <a:noFill/>
        </p:spPr>
        <p:txBody>
          <a:bodyPr wrap="square" rtlCol="0">
            <a:spAutoFit/>
          </a:bodyPr>
          <a:lstStyle/>
          <a:p>
            <a:pPr marL="342900" indent="-342900">
              <a:buFont typeface="+mj-lt"/>
              <a:buAutoNum type="arabicPeriod"/>
            </a:pPr>
            <a:r>
              <a:rPr lang="en-MY" sz="2400" b="1" u="sng" dirty="0" err="1">
                <a:effectLst/>
                <a:latin typeface="Helvetica Neue" panose="02000503000000020004" pitchFamily="2" charset="0"/>
              </a:rPr>
              <a:t>Jabatan</a:t>
            </a:r>
            <a:r>
              <a:rPr lang="en-MY" sz="2400" b="1" u="sng" dirty="0">
                <a:effectLst/>
                <a:latin typeface="Helvetica Neue" panose="02000503000000020004" pitchFamily="2" charset="0"/>
              </a:rPr>
              <a:t> Sains Data (JSD) - </a:t>
            </a:r>
            <a:r>
              <a:rPr lang="en-MY" sz="2400" b="1" u="sng" dirty="0" err="1">
                <a:effectLst/>
                <a:latin typeface="Helvetica Neue" panose="02000503000000020004" pitchFamily="2" charset="0"/>
              </a:rPr>
              <a:t>Hakiki</a:t>
            </a:r>
            <a:endParaRPr lang="en-MY" sz="2400" u="sng" dirty="0">
              <a:effectLst/>
              <a:latin typeface="Helvetica Neue" panose="02000503000000020004" pitchFamily="2" charset="0"/>
            </a:endParaRPr>
          </a:p>
          <a:p>
            <a:pPr marL="342900" lvl="4" indent="-342900">
              <a:buFont typeface="Arial" panose="020B0604020202020204" pitchFamily="34" charset="0"/>
              <a:buChar char="•"/>
            </a:pPr>
            <a:r>
              <a:rPr lang="en-MY" sz="2400" dirty="0" err="1">
                <a:effectLst/>
                <a:latin typeface="Helvetica Neue" panose="02000503000000020004" pitchFamily="2" charset="0"/>
              </a:rPr>
              <a:t>Permohonan</a:t>
            </a:r>
            <a:r>
              <a:rPr lang="en-MY" sz="2400" dirty="0">
                <a:effectLst/>
                <a:latin typeface="Helvetica Neue" panose="02000503000000020004" pitchFamily="2" charset="0"/>
              </a:rPr>
              <a:t> </a:t>
            </a:r>
            <a:r>
              <a:rPr lang="en-MY" sz="2400" dirty="0" err="1">
                <a:effectLst/>
                <a:latin typeface="Helvetica Neue" panose="02000503000000020004" pitchFamily="2" charset="0"/>
              </a:rPr>
              <a:t>Fakulti</a:t>
            </a:r>
            <a:r>
              <a:rPr lang="en-MY" sz="2400" dirty="0">
                <a:effectLst/>
                <a:latin typeface="Helvetica Neue" panose="02000503000000020004" pitchFamily="2" charset="0"/>
              </a:rPr>
              <a:t> </a:t>
            </a:r>
            <a:r>
              <a:rPr lang="en-MY" sz="2400" dirty="0" err="1">
                <a:effectLst/>
                <a:latin typeface="Helvetica Neue" panose="02000503000000020004" pitchFamily="2" charset="0"/>
              </a:rPr>
              <a:t>Baru</a:t>
            </a:r>
            <a:r>
              <a:rPr lang="en-MY" sz="2400" dirty="0">
                <a:effectLst/>
                <a:latin typeface="Helvetica Neue" panose="02000503000000020004" pitchFamily="2" charset="0"/>
              </a:rPr>
              <a:t> FSDK</a:t>
            </a:r>
          </a:p>
          <a:p>
            <a:pPr marL="342900" lvl="4" indent="-342900">
              <a:buFont typeface="Arial" panose="020B0604020202020204" pitchFamily="34" charset="0"/>
              <a:buChar char="•"/>
            </a:pPr>
            <a:r>
              <a:rPr lang="en-MY" sz="2400" dirty="0">
                <a:effectLst/>
                <a:latin typeface="Helvetica Neue" panose="02000503000000020004" pitchFamily="2" charset="0"/>
              </a:rPr>
              <a:t>Program </a:t>
            </a:r>
            <a:r>
              <a:rPr lang="en-MY" sz="2400" dirty="0" err="1">
                <a:effectLst/>
                <a:latin typeface="Helvetica Neue" panose="02000503000000020004" pitchFamily="2" charset="0"/>
              </a:rPr>
              <a:t>baru</a:t>
            </a:r>
            <a:r>
              <a:rPr lang="en-MY" sz="2400" dirty="0">
                <a:effectLst/>
                <a:latin typeface="Helvetica Neue" panose="02000503000000020004" pitchFamily="2" charset="0"/>
              </a:rPr>
              <a:t> </a:t>
            </a:r>
            <a:r>
              <a:rPr lang="en-MY" sz="2400" dirty="0">
                <a:latin typeface="Helvetica Neue" panose="02000503000000020004" pitchFamily="2" charset="0"/>
              </a:rPr>
              <a:t>Bachelor of Data Science (</a:t>
            </a:r>
            <a:r>
              <a:rPr lang="en-MY" sz="2400" dirty="0">
                <a:effectLst/>
                <a:latin typeface="Helvetica Neue" panose="02000503000000020004" pitchFamily="2" charset="0"/>
              </a:rPr>
              <a:t>DS)</a:t>
            </a:r>
          </a:p>
          <a:p>
            <a:pPr marL="342900" lvl="4" indent="-342900">
              <a:buFont typeface="Arial" panose="020B0604020202020204" pitchFamily="34" charset="0"/>
              <a:buChar char="•"/>
            </a:pPr>
            <a:r>
              <a:rPr lang="en-MY" sz="2400" dirty="0" err="1">
                <a:effectLst/>
                <a:latin typeface="Helvetica Neue" panose="02000503000000020004" pitchFamily="2" charset="0"/>
              </a:rPr>
              <a:t>Pembelajaran</a:t>
            </a:r>
            <a:r>
              <a:rPr lang="en-MY" sz="2400" dirty="0">
                <a:effectLst/>
                <a:latin typeface="Helvetica Neue" panose="02000503000000020004" pitchFamily="2" charset="0"/>
              </a:rPr>
              <a:t> dan </a:t>
            </a:r>
            <a:r>
              <a:rPr lang="en-MY" sz="2400" dirty="0" err="1">
                <a:effectLst/>
                <a:latin typeface="Helvetica Neue" panose="02000503000000020004" pitchFamily="2" charset="0"/>
              </a:rPr>
              <a:t>Pengajaran</a:t>
            </a:r>
            <a:r>
              <a:rPr lang="en-MY" sz="2400" dirty="0">
                <a:effectLst/>
                <a:latin typeface="Helvetica Neue" panose="02000503000000020004" pitchFamily="2" charset="0"/>
              </a:rPr>
              <a:t> (PnP)</a:t>
            </a:r>
          </a:p>
          <a:p>
            <a:pPr marL="342900" lvl="4" indent="-342900">
              <a:buFont typeface="Arial" panose="020B0604020202020204" pitchFamily="34" charset="0"/>
              <a:buChar char="•"/>
            </a:pPr>
            <a:r>
              <a:rPr lang="en-MY" sz="2400" dirty="0">
                <a:effectLst/>
                <a:latin typeface="Helvetica Neue" panose="02000503000000020004" pitchFamily="2" charset="0"/>
              </a:rPr>
              <a:t>PG Supervision</a:t>
            </a:r>
          </a:p>
          <a:p>
            <a:pPr marL="342900" lvl="4" indent="-342900">
              <a:buFont typeface="Arial" panose="020B0604020202020204" pitchFamily="34" charset="0"/>
              <a:buChar char="•"/>
            </a:pPr>
            <a:r>
              <a:rPr lang="en-MY" sz="2400" dirty="0">
                <a:effectLst/>
                <a:latin typeface="Helvetica Neue" panose="02000503000000020004" pitchFamily="2" charset="0"/>
              </a:rPr>
              <a:t>IEEE Conference</a:t>
            </a:r>
          </a:p>
          <a:p>
            <a:pPr marL="342900" lvl="4" indent="-342900">
              <a:buFont typeface="Arial" panose="020B0604020202020204" pitchFamily="34" charset="0"/>
              <a:buChar char="•"/>
            </a:pPr>
            <a:r>
              <a:rPr lang="en-MY" sz="2400" dirty="0">
                <a:latin typeface="Helvetica Neue" panose="02000503000000020004" pitchFamily="2" charset="0"/>
              </a:rPr>
              <a:t>Research Publication, etc</a:t>
            </a:r>
            <a:endParaRPr lang="en-MY" sz="2400" dirty="0">
              <a:effectLst/>
              <a:latin typeface="Helvetica Neue" panose="02000503000000020004" pitchFamily="2" charset="0"/>
            </a:endParaRPr>
          </a:p>
          <a:p>
            <a:r>
              <a:rPr lang="en-MY" sz="2400" b="1" u="sng" dirty="0">
                <a:effectLst/>
                <a:latin typeface="Helvetica Neue" panose="02000503000000020004" pitchFamily="2" charset="0"/>
              </a:rPr>
              <a:t>2. Research and Consultation</a:t>
            </a:r>
          </a:p>
          <a:p>
            <a:pPr marL="342900" indent="-342900">
              <a:buFont typeface="Arial" panose="020B0604020202020204" pitchFamily="34" charset="0"/>
              <a:buChar char="•"/>
            </a:pPr>
            <a:r>
              <a:rPr lang="en-MY" sz="2400" strike="sngStrike" dirty="0">
                <a:effectLst/>
                <a:latin typeface="Helvetica Neue" panose="02000503000000020004" pitchFamily="2" charset="0"/>
              </a:rPr>
              <a:t>TNBR (RM400,000.00) </a:t>
            </a:r>
            <a:r>
              <a:rPr lang="en-MY" sz="2400" dirty="0">
                <a:effectLst/>
                <a:latin typeface="Helvetica Neue" panose="02000503000000020004" pitchFamily="2" charset="0"/>
              </a:rPr>
              <a:t> </a:t>
            </a:r>
            <a:r>
              <a:rPr lang="en-MY" sz="2400" dirty="0" err="1">
                <a:effectLst/>
                <a:latin typeface="Helvetica Neue" panose="02000503000000020004" pitchFamily="2" charset="0"/>
              </a:rPr>
              <a:t>Pullout</a:t>
            </a:r>
            <a:r>
              <a:rPr lang="en-MY" sz="2400" dirty="0">
                <a:effectLst/>
                <a:latin typeface="Helvetica Neue" panose="02000503000000020004" pitchFamily="2" charset="0"/>
              </a:rPr>
              <a:t> </a:t>
            </a:r>
          </a:p>
          <a:p>
            <a:pPr marL="342900" indent="-342900">
              <a:buFont typeface="Arial" panose="020B0604020202020204" pitchFamily="34" charset="0"/>
              <a:buChar char="•"/>
            </a:pPr>
            <a:r>
              <a:rPr lang="en-MY" sz="2400" dirty="0">
                <a:effectLst/>
                <a:latin typeface="Helvetica Neue" panose="02000503000000020004" pitchFamily="2" charset="0"/>
              </a:rPr>
              <a:t>JPA (RM130,000.00) – IoT Training for Manager and Executive</a:t>
            </a:r>
          </a:p>
          <a:p>
            <a:r>
              <a:rPr lang="en-MY" sz="2400" b="1" u="sng" dirty="0">
                <a:effectLst/>
                <a:latin typeface="Helvetica Neue" panose="02000503000000020004" pitchFamily="2" charset="0"/>
              </a:rPr>
              <a:t>3</a:t>
            </a:r>
            <a:r>
              <a:rPr lang="en-MY" sz="2400" u="sng" dirty="0">
                <a:effectLst/>
                <a:latin typeface="Helvetica Neue" panose="02000503000000020004" pitchFamily="2" charset="0"/>
              </a:rPr>
              <a:t>. </a:t>
            </a:r>
            <a:r>
              <a:rPr lang="en-MY" sz="2400" b="1" u="sng" dirty="0">
                <a:effectLst/>
                <a:latin typeface="Helvetica Neue" panose="02000503000000020004" pitchFamily="2" charset="0"/>
              </a:rPr>
              <a:t>Competence Centre Training (Dana RM400,000.00 from KPT and 150,000.00 from UMK)</a:t>
            </a:r>
          </a:p>
          <a:p>
            <a:pPr marL="342900" indent="-342900">
              <a:buFont typeface="Arial" panose="020B0604020202020204" pitchFamily="34" charset="0"/>
              <a:buChar char="•"/>
            </a:pPr>
            <a:r>
              <a:rPr lang="en-MY" sz="2400" dirty="0">
                <a:effectLst/>
                <a:latin typeface="Helvetica Neue" panose="02000503000000020004" pitchFamily="2" charset="0"/>
              </a:rPr>
              <a:t>Artificial Intelligence and Big Data for </a:t>
            </a:r>
            <a:r>
              <a:rPr lang="en-MY" sz="2400" dirty="0">
                <a:latin typeface="Helvetica Neue" panose="02000503000000020004" pitchFamily="2" charset="0"/>
              </a:rPr>
              <a:t>Professional Course - August</a:t>
            </a:r>
          </a:p>
          <a:p>
            <a:pPr marL="342900" indent="-342900">
              <a:buFont typeface="Arial" panose="020B0604020202020204" pitchFamily="34" charset="0"/>
              <a:buChar char="•"/>
            </a:pPr>
            <a:r>
              <a:rPr lang="en-MY" sz="2400" dirty="0">
                <a:effectLst/>
                <a:latin typeface="Helvetica Neue" panose="02000503000000020004" pitchFamily="2" charset="0"/>
              </a:rPr>
              <a:t>Data Analytics with Python - November</a:t>
            </a:r>
          </a:p>
          <a:p>
            <a:pPr marL="342900" indent="-342900">
              <a:buFont typeface="Arial" panose="020B0604020202020204" pitchFamily="34" charset="0"/>
              <a:buChar char="•"/>
            </a:pPr>
            <a:r>
              <a:rPr lang="en-MY" sz="2400" dirty="0">
                <a:effectLst/>
                <a:latin typeface="Helvetica Neue" panose="02000503000000020004" pitchFamily="2" charset="0"/>
              </a:rPr>
              <a:t>Codeless Data Science with KNIME – November</a:t>
            </a:r>
          </a:p>
          <a:p>
            <a:pPr marL="342900" indent="-342900">
              <a:buFont typeface="Arial" panose="020B0604020202020204" pitchFamily="34" charset="0"/>
              <a:buChar char="•"/>
            </a:pPr>
            <a:r>
              <a:rPr lang="en-MY" sz="2400" dirty="0">
                <a:latin typeface="Helvetica Neue" panose="02000503000000020004" pitchFamily="2" charset="0"/>
              </a:rPr>
              <a:t>MDEC – Artificial Intelligence Listing Course</a:t>
            </a:r>
          </a:p>
          <a:p>
            <a:pPr marL="342900" indent="-342900">
              <a:buFont typeface="Arial" panose="020B0604020202020204" pitchFamily="34" charset="0"/>
              <a:buChar char="•"/>
            </a:pPr>
            <a:r>
              <a:rPr lang="en-MY" sz="2400" dirty="0">
                <a:effectLst/>
                <a:latin typeface="Helvetica Neue" panose="02000503000000020004" pitchFamily="2" charset="0"/>
              </a:rPr>
              <a:t>A</a:t>
            </a:r>
            <a:r>
              <a:rPr lang="en-MY" sz="2400" dirty="0">
                <a:latin typeface="Helvetica Neue" panose="02000503000000020004" pitchFamily="2" charset="0"/>
              </a:rPr>
              <a:t>libaba Workshop on Cloud Computing in conjunction with </a:t>
            </a:r>
            <a:r>
              <a:rPr lang="en-MY" sz="2400" dirty="0" err="1">
                <a:latin typeface="Helvetica Neue" panose="02000503000000020004" pitchFamily="2" charset="0"/>
              </a:rPr>
              <a:t>Pecipta</a:t>
            </a:r>
            <a:endParaRPr lang="en-MY" sz="2400" dirty="0">
              <a:effectLst/>
              <a:latin typeface="Helvetica Neue" panose="02000503000000020004" pitchFamily="2" charset="0"/>
            </a:endParaRPr>
          </a:p>
          <a:p>
            <a:r>
              <a:rPr lang="en-MY" sz="2400" b="1" u="sng" dirty="0">
                <a:effectLst/>
                <a:latin typeface="Helvetica Neue" panose="02000503000000020004" pitchFamily="2" charset="0"/>
              </a:rPr>
              <a:t>4. MoU Industry</a:t>
            </a:r>
          </a:p>
          <a:p>
            <a:pPr marL="342900" indent="-342900">
              <a:buFont typeface="Arial" panose="020B0604020202020204" pitchFamily="34" charset="0"/>
              <a:buChar char="•"/>
            </a:pPr>
            <a:r>
              <a:rPr lang="en-MY" sz="2400" dirty="0">
                <a:effectLst/>
                <a:latin typeface="Helvetica Neue" panose="02000503000000020004" pitchFamily="2" charset="0"/>
              </a:rPr>
              <a:t>Alibaba Cloud (Alibab</a:t>
            </a:r>
            <a:r>
              <a:rPr lang="en-MY" sz="2400" dirty="0">
                <a:latin typeface="Helvetica Neue" panose="02000503000000020004" pitchFamily="2" charset="0"/>
              </a:rPr>
              <a:t>a Cloud Certification)</a:t>
            </a:r>
          </a:p>
          <a:p>
            <a:r>
              <a:rPr lang="en-MY" sz="2400" b="1" u="sng" dirty="0">
                <a:latin typeface="Helvetica Neue" panose="02000503000000020004" pitchFamily="2" charset="0"/>
              </a:rPr>
              <a:t>5. PECIPTA 22 Product</a:t>
            </a:r>
          </a:p>
          <a:p>
            <a:pPr marL="342900" indent="-342900">
              <a:buFont typeface="Arial" panose="020B0604020202020204" pitchFamily="34" charset="0"/>
              <a:buChar char="•"/>
            </a:pPr>
            <a:r>
              <a:rPr lang="en-MY" sz="2400" dirty="0" err="1">
                <a:latin typeface="Helvetica Neue" panose="02000503000000020004" pitchFamily="2" charset="0"/>
              </a:rPr>
              <a:t>Gimik</a:t>
            </a:r>
            <a:r>
              <a:rPr lang="en-MY" sz="2400" dirty="0">
                <a:latin typeface="Helvetica Neue" panose="02000503000000020004" pitchFamily="2" charset="0"/>
              </a:rPr>
              <a:t> </a:t>
            </a:r>
            <a:r>
              <a:rPr lang="en-MY" sz="2400" dirty="0" err="1">
                <a:latin typeface="Helvetica Neue" panose="02000503000000020004" pitchFamily="2" charset="0"/>
              </a:rPr>
              <a:t>Perasmian</a:t>
            </a:r>
            <a:r>
              <a:rPr lang="en-MY" sz="2400" dirty="0">
                <a:latin typeface="Helvetica Neue" panose="02000503000000020004" pitchFamily="2" charset="0"/>
              </a:rPr>
              <a:t> </a:t>
            </a:r>
            <a:r>
              <a:rPr lang="en-MY" sz="2400" dirty="0" err="1">
                <a:latin typeface="Helvetica Neue" panose="02000503000000020004" pitchFamily="2" charset="0"/>
              </a:rPr>
              <a:t>berkonsepkan</a:t>
            </a:r>
            <a:r>
              <a:rPr lang="en-MY" sz="2400" dirty="0">
                <a:latin typeface="Helvetica Neue" panose="02000503000000020004" pitchFamily="2" charset="0"/>
              </a:rPr>
              <a:t> AI (Face Recognition)</a:t>
            </a:r>
          </a:p>
          <a:p>
            <a:r>
              <a:rPr lang="en-MY" sz="2400" b="1" u="sng" dirty="0">
                <a:latin typeface="Helvetica Neue" panose="02000503000000020004" pitchFamily="2" charset="0"/>
              </a:rPr>
              <a:t>6. Grant Application</a:t>
            </a:r>
          </a:p>
          <a:p>
            <a:pPr marL="342900" indent="-342900">
              <a:buFont typeface="Arial" panose="020B0604020202020204" pitchFamily="34" charset="0"/>
              <a:buChar char="•"/>
            </a:pPr>
            <a:r>
              <a:rPr lang="en-MY" sz="2400" dirty="0">
                <a:effectLst/>
                <a:latin typeface="Helvetica Neue" panose="02000503000000020004" pitchFamily="2" charset="0"/>
              </a:rPr>
              <a:t>5 Applications (3 International, 2 Lo</a:t>
            </a:r>
            <a:r>
              <a:rPr lang="en-MY" sz="2400" dirty="0">
                <a:latin typeface="Helvetica Neue" panose="02000503000000020004" pitchFamily="2" charset="0"/>
              </a:rPr>
              <a:t>cal)</a:t>
            </a:r>
            <a:endParaRPr lang="en-MY" sz="2400" dirty="0">
              <a:effectLst/>
              <a:latin typeface="Helvetica Neue" panose="02000503000000020004" pitchFamily="2" charset="0"/>
            </a:endParaRPr>
          </a:p>
        </p:txBody>
      </p:sp>
      <p:pic>
        <p:nvPicPr>
          <p:cNvPr id="27" name="Picture 26">
            <a:extLst>
              <a:ext uri="{FF2B5EF4-FFF2-40B4-BE49-F238E27FC236}">
                <a16:creationId xmlns:a16="http://schemas.microsoft.com/office/drawing/2014/main" id="{995D8C52-4EE2-6FB0-DC04-D937B0D1A973}"/>
              </a:ext>
            </a:extLst>
          </p:cNvPr>
          <p:cNvPicPr>
            <a:picLocks noChangeAspect="1"/>
          </p:cNvPicPr>
          <p:nvPr/>
        </p:nvPicPr>
        <p:blipFill>
          <a:blip r:embed="rId2"/>
          <a:stretch>
            <a:fillRect/>
          </a:stretch>
        </p:blipFill>
        <p:spPr>
          <a:xfrm>
            <a:off x="7796047" y="1427675"/>
            <a:ext cx="6658303" cy="3376649"/>
          </a:xfrm>
          <a:prstGeom prst="rect">
            <a:avLst/>
          </a:prstGeom>
        </p:spPr>
      </p:pic>
      <p:pic>
        <p:nvPicPr>
          <p:cNvPr id="29" name="Picture 28">
            <a:extLst>
              <a:ext uri="{FF2B5EF4-FFF2-40B4-BE49-F238E27FC236}">
                <a16:creationId xmlns:a16="http://schemas.microsoft.com/office/drawing/2014/main" id="{ACC76C8E-2A56-1B0A-D391-D2A34143C573}"/>
              </a:ext>
            </a:extLst>
          </p:cNvPr>
          <p:cNvPicPr>
            <a:picLocks noChangeAspect="1"/>
          </p:cNvPicPr>
          <p:nvPr/>
        </p:nvPicPr>
        <p:blipFill>
          <a:blip r:embed="rId3"/>
          <a:stretch>
            <a:fillRect/>
          </a:stretch>
        </p:blipFill>
        <p:spPr>
          <a:xfrm>
            <a:off x="14531881" y="6841593"/>
            <a:ext cx="3490783" cy="3355426"/>
          </a:xfrm>
          <a:prstGeom prst="rect">
            <a:avLst/>
          </a:prstGeom>
        </p:spPr>
      </p:pic>
      <p:pic>
        <p:nvPicPr>
          <p:cNvPr id="5122" name="Picture 2" descr="facerecognition">
            <a:extLst>
              <a:ext uri="{FF2B5EF4-FFF2-40B4-BE49-F238E27FC236}">
                <a16:creationId xmlns:a16="http://schemas.microsoft.com/office/drawing/2014/main" id="{E1C967EC-384B-F748-C23B-56BABB509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1800" y="6057900"/>
            <a:ext cx="4636646" cy="308679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rvices2">
            <a:extLst>
              <a:ext uri="{FF2B5EF4-FFF2-40B4-BE49-F238E27FC236}">
                <a16:creationId xmlns:a16="http://schemas.microsoft.com/office/drawing/2014/main" id="{BF2AB202-B750-F42A-CE09-493AD053C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73629" y="3026883"/>
            <a:ext cx="2830247" cy="28302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83080-5760-6E43-F5AE-DFE6AC35ACB7}"/>
              </a:ext>
            </a:extLst>
          </p:cNvPr>
          <p:cNvSpPr>
            <a:spLocks noGrp="1"/>
          </p:cNvSpPr>
          <p:nvPr>
            <p:ph type="title"/>
          </p:nvPr>
        </p:nvSpPr>
        <p:spPr>
          <a:xfrm>
            <a:off x="1828800" y="128395"/>
            <a:ext cx="12357860" cy="1000274"/>
          </a:xfrm>
        </p:spPr>
        <p:txBody>
          <a:bodyPr/>
          <a:lstStyle/>
          <a:p>
            <a:r>
              <a:rPr lang="en-US" dirty="0"/>
              <a:t>Facilities and Equipment's</a:t>
            </a:r>
          </a:p>
        </p:txBody>
      </p:sp>
      <p:sp>
        <p:nvSpPr>
          <p:cNvPr id="4" name="object 18">
            <a:extLst>
              <a:ext uri="{FF2B5EF4-FFF2-40B4-BE49-F238E27FC236}">
                <a16:creationId xmlns:a16="http://schemas.microsoft.com/office/drawing/2014/main" id="{4416337B-7D8A-22CF-45BC-31C5528CFF1E}"/>
              </a:ext>
            </a:extLst>
          </p:cNvPr>
          <p:cNvSpPr txBox="1"/>
          <p:nvPr/>
        </p:nvSpPr>
        <p:spPr>
          <a:xfrm>
            <a:off x="659175" y="1789636"/>
            <a:ext cx="14125246" cy="2457981"/>
          </a:xfrm>
          <a:prstGeom prst="rect">
            <a:avLst/>
          </a:prstGeom>
        </p:spPr>
        <p:txBody>
          <a:bodyPr vert="horz" wrap="square" lIns="0" tIns="13335" rIns="0" bIns="0" rtlCol="0">
            <a:spAutoFit/>
          </a:bodyPr>
          <a:lstStyle/>
          <a:p>
            <a:pPr marL="469900" marR="5080" indent="-457200" algn="l">
              <a:lnSpc>
                <a:spcPct val="101800"/>
              </a:lnSpc>
              <a:spcBef>
                <a:spcPts val="2455"/>
              </a:spcBef>
              <a:buAutoNum type="arabicPeriod"/>
            </a:pPr>
            <a:r>
              <a:rPr lang="en-US" sz="2400" dirty="0">
                <a:solidFill>
                  <a:srgbClr val="708B94"/>
                </a:solidFill>
                <a:latin typeface="Arial"/>
                <a:cs typeface="Arial"/>
              </a:rPr>
              <a:t>4IR Competence Center – Latihan, </a:t>
            </a:r>
            <a:r>
              <a:rPr lang="en-US" sz="2400" dirty="0" err="1">
                <a:solidFill>
                  <a:srgbClr val="708B94"/>
                </a:solidFill>
                <a:latin typeface="Arial"/>
                <a:cs typeface="Arial"/>
              </a:rPr>
              <a:t>Bengkel</a:t>
            </a:r>
            <a:r>
              <a:rPr lang="en-US" sz="2400" dirty="0">
                <a:solidFill>
                  <a:srgbClr val="708B94"/>
                </a:solidFill>
                <a:latin typeface="Arial"/>
                <a:cs typeface="Arial"/>
              </a:rPr>
              <a:t> dan </a:t>
            </a:r>
            <a:r>
              <a:rPr lang="en-US" sz="2400" dirty="0" err="1">
                <a:solidFill>
                  <a:srgbClr val="708B94"/>
                </a:solidFill>
                <a:latin typeface="Arial"/>
                <a:cs typeface="Arial"/>
              </a:rPr>
              <a:t>Mesyuarat</a:t>
            </a:r>
            <a:endParaRPr lang="en-US" sz="2400" dirty="0">
              <a:solidFill>
                <a:srgbClr val="708B94"/>
              </a:solidFill>
              <a:latin typeface="Arial"/>
              <a:cs typeface="Arial"/>
            </a:endParaRPr>
          </a:p>
          <a:p>
            <a:pPr marL="469900" marR="5080" indent="-457200" algn="l">
              <a:lnSpc>
                <a:spcPct val="101800"/>
              </a:lnSpc>
              <a:spcBef>
                <a:spcPts val="2455"/>
              </a:spcBef>
              <a:buAutoNum type="arabicPeriod"/>
            </a:pPr>
            <a:r>
              <a:rPr lang="en-US" sz="2400" dirty="0">
                <a:solidFill>
                  <a:srgbClr val="708B94"/>
                </a:solidFill>
                <a:latin typeface="Arial"/>
                <a:cs typeface="Arial"/>
              </a:rPr>
              <a:t>Working Space – For Postgraduate Student / Intern / Research Assistance / Research Officer</a:t>
            </a:r>
          </a:p>
          <a:p>
            <a:pPr marL="469900" marR="5080" indent="-457200" algn="l">
              <a:lnSpc>
                <a:spcPct val="101800"/>
              </a:lnSpc>
              <a:spcBef>
                <a:spcPts val="2455"/>
              </a:spcBef>
              <a:buAutoNum type="arabicPeriod"/>
            </a:pPr>
            <a:r>
              <a:rPr lang="en-US" sz="2400" dirty="0">
                <a:solidFill>
                  <a:srgbClr val="708B94"/>
                </a:solidFill>
                <a:latin typeface="Arial"/>
                <a:cs typeface="Arial"/>
              </a:rPr>
              <a:t>IoT Devices – IoT Project related and Training</a:t>
            </a:r>
          </a:p>
          <a:p>
            <a:pPr marL="469900" marR="5080" indent="-457200" algn="l">
              <a:lnSpc>
                <a:spcPct val="101800"/>
              </a:lnSpc>
              <a:spcBef>
                <a:spcPts val="2455"/>
              </a:spcBef>
              <a:buAutoNum type="arabicPeriod"/>
            </a:pPr>
            <a:r>
              <a:rPr lang="en-US" sz="2400" dirty="0">
                <a:solidFill>
                  <a:srgbClr val="708B94"/>
                </a:solidFill>
                <a:latin typeface="Arial"/>
                <a:cs typeface="Arial"/>
              </a:rPr>
              <a:t>Other Devices - Lego Mindstorms, Robot Arm, Drone</a:t>
            </a:r>
          </a:p>
        </p:txBody>
      </p:sp>
      <p:pic>
        <p:nvPicPr>
          <p:cNvPr id="5" name="Picture 4" descr="Forest">
            <a:extLst>
              <a:ext uri="{FF2B5EF4-FFF2-40B4-BE49-F238E27FC236}">
                <a16:creationId xmlns:a16="http://schemas.microsoft.com/office/drawing/2014/main" id="{26D6D303-34EA-C240-3965-F41349CF1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509037"/>
            <a:ext cx="5558708" cy="3124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63032A-979E-855C-BDB3-1B197173B4C3}"/>
              </a:ext>
            </a:extLst>
          </p:cNvPr>
          <p:cNvPicPr>
            <a:picLocks noChangeAspect="1"/>
          </p:cNvPicPr>
          <p:nvPr/>
        </p:nvPicPr>
        <p:blipFill>
          <a:blip r:embed="rId3"/>
          <a:stretch>
            <a:fillRect/>
          </a:stretch>
        </p:blipFill>
        <p:spPr>
          <a:xfrm>
            <a:off x="6485017" y="6451088"/>
            <a:ext cx="4474739" cy="3368624"/>
          </a:xfrm>
          <a:prstGeom prst="rect">
            <a:avLst/>
          </a:prstGeom>
        </p:spPr>
      </p:pic>
      <p:pic>
        <p:nvPicPr>
          <p:cNvPr id="7" name="Picture 6">
            <a:extLst>
              <a:ext uri="{FF2B5EF4-FFF2-40B4-BE49-F238E27FC236}">
                <a16:creationId xmlns:a16="http://schemas.microsoft.com/office/drawing/2014/main" id="{89BC2A73-6B3D-1AC6-D9B8-04BBEAB2EC2B}"/>
              </a:ext>
            </a:extLst>
          </p:cNvPr>
          <p:cNvPicPr>
            <a:picLocks noChangeAspect="1"/>
          </p:cNvPicPr>
          <p:nvPr/>
        </p:nvPicPr>
        <p:blipFill>
          <a:blip r:embed="rId4"/>
          <a:stretch>
            <a:fillRect/>
          </a:stretch>
        </p:blipFill>
        <p:spPr>
          <a:xfrm>
            <a:off x="11505066" y="6430988"/>
            <a:ext cx="4508501" cy="3424825"/>
          </a:xfrm>
          <a:prstGeom prst="rect">
            <a:avLst/>
          </a:prstGeom>
        </p:spPr>
      </p:pic>
      <p:pic>
        <p:nvPicPr>
          <p:cNvPr id="8" name="Picture 7">
            <a:extLst>
              <a:ext uri="{FF2B5EF4-FFF2-40B4-BE49-F238E27FC236}">
                <a16:creationId xmlns:a16="http://schemas.microsoft.com/office/drawing/2014/main" id="{61EAFF17-E260-963B-F9D7-9EAD9DA02205}"/>
              </a:ext>
            </a:extLst>
          </p:cNvPr>
          <p:cNvPicPr>
            <a:picLocks noChangeAspect="1"/>
          </p:cNvPicPr>
          <p:nvPr/>
        </p:nvPicPr>
        <p:blipFill>
          <a:blip r:embed="rId5"/>
          <a:stretch>
            <a:fillRect/>
          </a:stretch>
        </p:blipFill>
        <p:spPr>
          <a:xfrm>
            <a:off x="14503688" y="3066550"/>
            <a:ext cx="3125137" cy="3168045"/>
          </a:xfrm>
          <a:prstGeom prst="rect">
            <a:avLst/>
          </a:prstGeom>
        </p:spPr>
      </p:pic>
      <p:pic>
        <p:nvPicPr>
          <p:cNvPr id="9" name="Picture 8">
            <a:extLst>
              <a:ext uri="{FF2B5EF4-FFF2-40B4-BE49-F238E27FC236}">
                <a16:creationId xmlns:a16="http://schemas.microsoft.com/office/drawing/2014/main" id="{7710A477-B365-47EA-41C9-D811447CC5E2}"/>
              </a:ext>
            </a:extLst>
          </p:cNvPr>
          <p:cNvPicPr>
            <a:picLocks noChangeAspect="1"/>
          </p:cNvPicPr>
          <p:nvPr/>
        </p:nvPicPr>
        <p:blipFill>
          <a:blip r:embed="rId6"/>
          <a:stretch>
            <a:fillRect/>
          </a:stretch>
        </p:blipFill>
        <p:spPr>
          <a:xfrm>
            <a:off x="9740900" y="3066550"/>
            <a:ext cx="4508500" cy="3136900"/>
          </a:xfrm>
          <a:prstGeom prst="rect">
            <a:avLst/>
          </a:prstGeom>
        </p:spPr>
      </p:pic>
    </p:spTree>
    <p:extLst>
      <p:ext uri="{BB962C8B-B14F-4D97-AF65-F5344CB8AC3E}">
        <p14:creationId xmlns:p14="http://schemas.microsoft.com/office/powerpoint/2010/main" val="2485553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5" y="365836"/>
            <a:ext cx="7524750" cy="940435"/>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TRAINING 2022</a:t>
            </a:r>
            <a:endParaRPr sz="6000" dirty="0">
              <a:latin typeface="Trebuchet MS"/>
              <a:cs typeface="Trebuchet MS"/>
            </a:endParaRPr>
          </a:p>
        </p:txBody>
      </p:sp>
      <p:pic>
        <p:nvPicPr>
          <p:cNvPr id="17" name="Picture 16">
            <a:extLst>
              <a:ext uri="{FF2B5EF4-FFF2-40B4-BE49-F238E27FC236}">
                <a16:creationId xmlns:a16="http://schemas.microsoft.com/office/drawing/2014/main" id="{90EC4C91-8A6D-045B-DE0C-0E20CEC34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00" y="2571750"/>
            <a:ext cx="6273093" cy="6273093"/>
          </a:xfrm>
          <a:prstGeom prst="rect">
            <a:avLst/>
          </a:prstGeom>
        </p:spPr>
      </p:pic>
      <p:pic>
        <p:nvPicPr>
          <p:cNvPr id="18" name="Picture 17">
            <a:extLst>
              <a:ext uri="{FF2B5EF4-FFF2-40B4-BE49-F238E27FC236}">
                <a16:creationId xmlns:a16="http://schemas.microsoft.com/office/drawing/2014/main" id="{D0019121-C382-8ABD-B184-2C3752078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584" y="2552700"/>
            <a:ext cx="5343416" cy="6360850"/>
          </a:xfrm>
          <a:prstGeom prst="rect">
            <a:avLst/>
          </a:prstGeom>
        </p:spPr>
      </p:pic>
      <p:pic>
        <p:nvPicPr>
          <p:cNvPr id="19" name="Picture 2" descr="May be an image of 1 person and text that says &quot;жK UNIVERSITI KELANTAN AIBIG IR4.0 COMPETENCE CENTRE ARTIFICIAL INTELLIGENCE (AI) AND BIG DATA FOR PROFESSIONAL COURSE UNDERSTAND REAL CONCEPT AND THEORY OF ARTIFICIAL INTELLIGENCE, BIG DATA AND INDUST THE IDEA HOW GAIN THE BENEFIT THE THE LEARNING BUSINESS MACHINE LEARNING BUSINESS PROBLEM MONDAY AUGUS 2022 DEEP 09:30A COMPETENCE CENTRE CCAMPUS TRAINING FEES: UMK STAFF: RM100 (CERTIFICATE TRAINING HOURS) NON-STAFF: (CERTIFICATE) INCLUSIVE MEAL CODING NEEDED AND BIG DATA SCAN ME LEARNING LIMITED SEAT! REGISTRATION DATE 25 AUGUST 2022 IN BUSINESS APPLICATION bit.ly/AIBD_22 ORGANIZED MACHINE LEARNING GOALS UMK INSTITUTE FOR ARTIFICIAL INTELLIGENCE AND BIG ATA AIBIG OfficialUMK ENTREPRENEURSHIP umk.edu.my #WeAreUMKFamily #OneUMKOneDream&quot;">
            <a:extLst>
              <a:ext uri="{FF2B5EF4-FFF2-40B4-BE49-F238E27FC236}">
                <a16:creationId xmlns:a16="http://schemas.microsoft.com/office/drawing/2014/main" id="{6607B588-4720-FBBD-5F50-B0E7122CC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7600" y="2552700"/>
            <a:ext cx="6341800" cy="63418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4">
            <a:extLst>
              <a:ext uri="{FF2B5EF4-FFF2-40B4-BE49-F238E27FC236}">
                <a16:creationId xmlns:a16="http://schemas.microsoft.com/office/drawing/2014/main" id="{6FEA4375-CE8D-9F19-F09E-6E1B9938ACF2}"/>
              </a:ext>
            </a:extLst>
          </p:cNvPr>
          <p:cNvSpPr txBox="1"/>
          <p:nvPr/>
        </p:nvSpPr>
        <p:spPr>
          <a:xfrm>
            <a:off x="5849770" y="9409795"/>
            <a:ext cx="7487169" cy="448841"/>
          </a:xfrm>
          <a:prstGeom prst="rect">
            <a:avLst/>
          </a:prstGeom>
        </p:spPr>
        <p:txBody>
          <a:bodyPr wrap="square" lIns="0" tIns="0" rIns="0" bIns="0" rtlCol="0" anchor="t">
            <a:spAutoFit/>
          </a:bodyPr>
          <a:lstStyle/>
          <a:p>
            <a:pPr algn="ctr">
              <a:lnSpc>
                <a:spcPts val="3499"/>
              </a:lnSpc>
              <a:spcBef>
                <a:spcPct val="0"/>
              </a:spcBef>
            </a:pPr>
            <a:r>
              <a:rPr lang="en-US" sz="3200" spc="12" dirty="0">
                <a:solidFill>
                  <a:srgbClr val="000000"/>
                </a:solidFill>
                <a:latin typeface="Fira Sans Light Bold"/>
              </a:rPr>
              <a:t>In-Demand Training</a:t>
            </a:r>
          </a:p>
        </p:txBody>
      </p:sp>
    </p:spTree>
    <p:extLst>
      <p:ext uri="{BB962C8B-B14F-4D97-AF65-F5344CB8AC3E}">
        <p14:creationId xmlns:p14="http://schemas.microsoft.com/office/powerpoint/2010/main" val="854071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20595" y="9305543"/>
            <a:ext cx="16567785" cy="981710"/>
          </a:xfrm>
          <a:custGeom>
            <a:avLst/>
            <a:gdLst/>
            <a:ahLst/>
            <a:cxnLst/>
            <a:rect l="l" t="t" r="r" b="b"/>
            <a:pathLst>
              <a:path w="16567785" h="981709">
                <a:moveTo>
                  <a:pt x="0" y="981454"/>
                </a:moveTo>
                <a:lnTo>
                  <a:pt x="16567404" y="981454"/>
                </a:lnTo>
                <a:lnTo>
                  <a:pt x="16567404" y="0"/>
                </a:lnTo>
                <a:lnTo>
                  <a:pt x="0" y="0"/>
                </a:lnTo>
                <a:lnTo>
                  <a:pt x="0" y="981454"/>
                </a:lnTo>
                <a:close/>
              </a:path>
            </a:pathLst>
          </a:custGeom>
          <a:solidFill>
            <a:srgbClr val="1736B1"/>
          </a:solidFill>
        </p:spPr>
        <p:txBody>
          <a:bodyPr wrap="square" lIns="0" tIns="0" rIns="0" bIns="0" rtlCol="0"/>
          <a:lstStyle/>
          <a:p>
            <a:endParaRPr/>
          </a:p>
        </p:txBody>
      </p:sp>
      <p:grpSp>
        <p:nvGrpSpPr>
          <p:cNvPr id="3" name="object 3"/>
          <p:cNvGrpSpPr/>
          <p:nvPr/>
        </p:nvGrpSpPr>
        <p:grpSpPr>
          <a:xfrm>
            <a:off x="5046" y="9305540"/>
            <a:ext cx="2292350" cy="981710"/>
            <a:chOff x="5046" y="9305540"/>
            <a:chExt cx="2292350" cy="981710"/>
          </a:xfrm>
        </p:grpSpPr>
        <p:sp>
          <p:nvSpPr>
            <p:cNvPr id="4" name="object 4"/>
            <p:cNvSpPr/>
            <p:nvPr/>
          </p:nvSpPr>
          <p:spPr>
            <a:xfrm>
              <a:off x="5046" y="9955131"/>
              <a:ext cx="764540" cy="332105"/>
            </a:xfrm>
            <a:custGeom>
              <a:avLst/>
              <a:gdLst/>
              <a:ahLst/>
              <a:cxnLst/>
              <a:rect l="l" t="t" r="r" b="b"/>
              <a:pathLst>
                <a:path w="764540" h="332104">
                  <a:moveTo>
                    <a:pt x="573069" y="0"/>
                  </a:moveTo>
                  <a:lnTo>
                    <a:pt x="191271" y="0"/>
                  </a:lnTo>
                  <a:lnTo>
                    <a:pt x="0" y="330882"/>
                  </a:lnTo>
                  <a:lnTo>
                    <a:pt x="568" y="331865"/>
                  </a:lnTo>
                  <a:lnTo>
                    <a:pt x="763746" y="331865"/>
                  </a:lnTo>
                  <a:lnTo>
                    <a:pt x="764315" y="330882"/>
                  </a:lnTo>
                  <a:lnTo>
                    <a:pt x="573069" y="0"/>
                  </a:lnTo>
                  <a:close/>
                </a:path>
              </a:pathLst>
            </a:custGeom>
            <a:solidFill>
              <a:srgbClr val="85C6EC"/>
            </a:solidFill>
          </p:spPr>
          <p:txBody>
            <a:bodyPr wrap="square" lIns="0" tIns="0" rIns="0" bIns="0" rtlCol="0"/>
            <a:lstStyle/>
            <a:p>
              <a:endParaRPr/>
            </a:p>
          </p:txBody>
        </p:sp>
        <p:sp>
          <p:nvSpPr>
            <p:cNvPr id="5" name="object 5"/>
            <p:cNvSpPr/>
            <p:nvPr/>
          </p:nvSpPr>
          <p:spPr>
            <a:xfrm>
              <a:off x="386845" y="9305540"/>
              <a:ext cx="1146175" cy="981710"/>
            </a:xfrm>
            <a:custGeom>
              <a:avLst/>
              <a:gdLst/>
              <a:ahLst/>
              <a:cxnLst/>
              <a:rect l="l" t="t" r="r" b="b"/>
              <a:pathLst>
                <a:path w="1146175" h="981709">
                  <a:moveTo>
                    <a:pt x="579369" y="0"/>
                  </a:moveTo>
                  <a:lnTo>
                    <a:pt x="184958" y="0"/>
                  </a:lnTo>
                  <a:lnTo>
                    <a:pt x="0" y="319318"/>
                  </a:lnTo>
                  <a:lnTo>
                    <a:pt x="128725" y="541573"/>
                  </a:lnTo>
                  <a:lnTo>
                    <a:pt x="382967" y="981456"/>
                  </a:lnTo>
                  <a:lnTo>
                    <a:pt x="1145555" y="981456"/>
                  </a:lnTo>
                  <a:lnTo>
                    <a:pt x="1146122" y="980473"/>
                  </a:lnTo>
                  <a:lnTo>
                    <a:pt x="1025933" y="771727"/>
                  </a:lnTo>
                  <a:lnTo>
                    <a:pt x="1013060" y="749425"/>
                  </a:lnTo>
                  <a:lnTo>
                    <a:pt x="955576" y="649590"/>
                  </a:lnTo>
                  <a:lnTo>
                    <a:pt x="955339" y="649590"/>
                  </a:lnTo>
                  <a:lnTo>
                    <a:pt x="698207" y="205079"/>
                  </a:lnTo>
                  <a:lnTo>
                    <a:pt x="579369" y="0"/>
                  </a:lnTo>
                  <a:close/>
                </a:path>
                <a:path w="1146175" h="981709">
                  <a:moveTo>
                    <a:pt x="698173" y="205020"/>
                  </a:moveTo>
                  <a:close/>
                </a:path>
              </a:pathLst>
            </a:custGeom>
            <a:solidFill>
              <a:srgbClr val="9F66CA"/>
            </a:solidFill>
          </p:spPr>
          <p:txBody>
            <a:bodyPr wrap="square" lIns="0" tIns="0" rIns="0" bIns="0" rtlCol="0"/>
            <a:lstStyle/>
            <a:p>
              <a:endParaRPr/>
            </a:p>
          </p:txBody>
        </p:sp>
        <p:sp>
          <p:nvSpPr>
            <p:cNvPr id="6" name="object 6"/>
            <p:cNvSpPr/>
            <p:nvPr/>
          </p:nvSpPr>
          <p:spPr>
            <a:xfrm>
              <a:off x="1151164" y="9305540"/>
              <a:ext cx="1146175" cy="981710"/>
            </a:xfrm>
            <a:custGeom>
              <a:avLst/>
              <a:gdLst/>
              <a:ahLst/>
              <a:cxnLst/>
              <a:rect l="l" t="t" r="r" b="b"/>
              <a:pathLst>
                <a:path w="1146175" h="981709">
                  <a:moveTo>
                    <a:pt x="579371" y="0"/>
                  </a:moveTo>
                  <a:lnTo>
                    <a:pt x="184947" y="0"/>
                  </a:lnTo>
                  <a:lnTo>
                    <a:pt x="0" y="319318"/>
                  </a:lnTo>
                  <a:lnTo>
                    <a:pt x="191257" y="649590"/>
                  </a:lnTo>
                  <a:lnTo>
                    <a:pt x="382396" y="979501"/>
                  </a:lnTo>
                  <a:lnTo>
                    <a:pt x="381803" y="980473"/>
                  </a:lnTo>
                  <a:lnTo>
                    <a:pt x="382372" y="981456"/>
                  </a:lnTo>
                  <a:lnTo>
                    <a:pt x="1145553" y="981456"/>
                  </a:lnTo>
                  <a:lnTo>
                    <a:pt x="1146122" y="980473"/>
                  </a:lnTo>
                  <a:lnTo>
                    <a:pt x="1016204" y="755664"/>
                  </a:lnTo>
                  <a:lnTo>
                    <a:pt x="1016738" y="755362"/>
                  </a:lnTo>
                  <a:lnTo>
                    <a:pt x="689963" y="189140"/>
                  </a:lnTo>
                  <a:lnTo>
                    <a:pt x="688919" y="189140"/>
                  </a:lnTo>
                  <a:lnTo>
                    <a:pt x="579371" y="0"/>
                  </a:lnTo>
                  <a:close/>
                </a:path>
                <a:path w="1146175" h="981709">
                  <a:moveTo>
                    <a:pt x="689690" y="188666"/>
                  </a:moveTo>
                  <a:lnTo>
                    <a:pt x="688919" y="189140"/>
                  </a:lnTo>
                  <a:lnTo>
                    <a:pt x="689963" y="189140"/>
                  </a:lnTo>
                  <a:lnTo>
                    <a:pt x="689690" y="188666"/>
                  </a:lnTo>
                  <a:close/>
                </a:path>
              </a:pathLst>
            </a:custGeom>
            <a:solidFill>
              <a:srgbClr val="1736B1"/>
            </a:solidFill>
          </p:spPr>
          <p:txBody>
            <a:bodyPr wrap="square" lIns="0" tIns="0" rIns="0" bIns="0" rtlCol="0"/>
            <a:lstStyle/>
            <a:p>
              <a:endParaRPr/>
            </a:p>
          </p:txBody>
        </p:sp>
      </p:grpSp>
      <p:sp>
        <p:nvSpPr>
          <p:cNvPr id="7" name="object 7"/>
          <p:cNvSpPr/>
          <p:nvPr/>
        </p:nvSpPr>
        <p:spPr>
          <a:xfrm>
            <a:off x="0" y="0"/>
            <a:ext cx="4050665" cy="1991995"/>
          </a:xfrm>
          <a:custGeom>
            <a:avLst/>
            <a:gdLst/>
            <a:ahLst/>
            <a:cxnLst/>
            <a:rect l="l" t="t" r="r" b="b"/>
            <a:pathLst>
              <a:path w="4050665" h="1991995">
                <a:moveTo>
                  <a:pt x="4050038" y="0"/>
                </a:moveTo>
                <a:lnTo>
                  <a:pt x="0" y="0"/>
                </a:lnTo>
                <a:lnTo>
                  <a:pt x="0" y="1991868"/>
                </a:lnTo>
                <a:lnTo>
                  <a:pt x="2900172" y="1991868"/>
                </a:lnTo>
                <a:lnTo>
                  <a:pt x="4050038" y="0"/>
                </a:lnTo>
                <a:close/>
              </a:path>
            </a:pathLst>
          </a:custGeom>
          <a:solidFill>
            <a:srgbClr val="1736B1"/>
          </a:solidFill>
        </p:spPr>
        <p:txBody>
          <a:bodyPr wrap="square" lIns="0" tIns="0" rIns="0" bIns="0" rtlCol="0"/>
          <a:lstStyle/>
          <a:p>
            <a:endParaRPr/>
          </a:p>
        </p:txBody>
      </p:sp>
      <p:sp>
        <p:nvSpPr>
          <p:cNvPr id="8" name="object 8"/>
          <p:cNvSpPr/>
          <p:nvPr/>
        </p:nvSpPr>
        <p:spPr>
          <a:xfrm>
            <a:off x="9105899" y="3117342"/>
            <a:ext cx="45719" cy="5630117"/>
          </a:xfrm>
          <a:custGeom>
            <a:avLst/>
            <a:gdLst/>
            <a:ahLst/>
            <a:cxnLst/>
            <a:rect l="l" t="t" r="r" b="b"/>
            <a:pathLst>
              <a:path h="5271134">
                <a:moveTo>
                  <a:pt x="0" y="0"/>
                </a:moveTo>
                <a:lnTo>
                  <a:pt x="0" y="5271134"/>
                </a:lnTo>
              </a:path>
            </a:pathLst>
          </a:custGeom>
          <a:ln w="76200">
            <a:solidFill>
              <a:srgbClr val="85C6EC"/>
            </a:solidFill>
            <a:prstDash val="dot"/>
          </a:ln>
        </p:spPr>
        <p:txBody>
          <a:bodyPr wrap="square" lIns="0" tIns="0" rIns="0" bIns="0" rtlCol="0"/>
          <a:lstStyle/>
          <a:p>
            <a:endParaRPr/>
          </a:p>
        </p:txBody>
      </p:sp>
      <p:sp>
        <p:nvSpPr>
          <p:cNvPr id="9" name="object 9"/>
          <p:cNvSpPr txBox="1"/>
          <p:nvPr/>
        </p:nvSpPr>
        <p:spPr>
          <a:xfrm>
            <a:off x="9448808" y="2744795"/>
            <a:ext cx="7965940" cy="3980129"/>
          </a:xfrm>
          <a:prstGeom prst="rect">
            <a:avLst/>
          </a:prstGeom>
        </p:spPr>
        <p:txBody>
          <a:bodyPr vert="horz" wrap="square" lIns="0" tIns="12700" rIns="0" bIns="0" rtlCol="0">
            <a:spAutoFit/>
          </a:bodyPr>
          <a:lstStyle/>
          <a:p>
            <a:pPr marL="617220" marR="585470" algn="l">
              <a:lnSpc>
                <a:spcPct val="109100"/>
              </a:lnSpc>
              <a:spcBef>
                <a:spcPts val="100"/>
              </a:spcBef>
            </a:pPr>
            <a:r>
              <a:rPr lang="en-US" sz="4200" b="1" spc="-160" dirty="0">
                <a:solidFill>
                  <a:srgbClr val="1736B1"/>
                </a:solidFill>
                <a:latin typeface="Trebuchet MS"/>
                <a:cs typeface="Trebuchet MS"/>
              </a:rPr>
              <a:t>FACULTY OF DATA SCIENCE &amp; COMPUTING (FSDK)</a:t>
            </a:r>
            <a:endParaRPr sz="4200" dirty="0">
              <a:latin typeface="Trebuchet MS"/>
              <a:cs typeface="Trebuchet MS"/>
            </a:endParaRPr>
          </a:p>
          <a:p>
            <a:pPr marL="12065" marR="5080" algn="l">
              <a:lnSpc>
                <a:spcPct val="107200"/>
              </a:lnSpc>
              <a:spcBef>
                <a:spcPts val="2855"/>
              </a:spcBef>
            </a:pPr>
            <a:r>
              <a:rPr lang="en-US" sz="2800" spc="150" dirty="0">
                <a:latin typeface="Gill Sans MT"/>
                <a:cs typeface="Gill Sans MT"/>
              </a:rPr>
              <a:t>Newly established faculty </a:t>
            </a:r>
            <a:r>
              <a:rPr sz="2800" spc="204" dirty="0">
                <a:latin typeface="Gill Sans MT"/>
                <a:cs typeface="Gill Sans MT"/>
              </a:rPr>
              <a:t>in</a:t>
            </a:r>
            <a:r>
              <a:rPr sz="2800" spc="105" dirty="0">
                <a:latin typeface="Gill Sans MT"/>
                <a:cs typeface="Gill Sans MT"/>
              </a:rPr>
              <a:t> </a:t>
            </a:r>
            <a:r>
              <a:rPr sz="2800" spc="180" dirty="0">
                <a:latin typeface="Gill Sans MT"/>
                <a:cs typeface="Gill Sans MT"/>
              </a:rPr>
              <a:t>offering</a:t>
            </a:r>
            <a:r>
              <a:rPr sz="2800" spc="110" dirty="0">
                <a:latin typeface="Gill Sans MT"/>
                <a:cs typeface="Gill Sans MT"/>
              </a:rPr>
              <a:t> </a:t>
            </a:r>
            <a:r>
              <a:rPr sz="2800" spc="180" dirty="0">
                <a:latin typeface="Gill Sans MT"/>
                <a:cs typeface="Gill Sans MT"/>
              </a:rPr>
              <a:t>foundation, </a:t>
            </a:r>
            <a:r>
              <a:rPr sz="2800" spc="204" dirty="0">
                <a:latin typeface="Gill Sans MT"/>
                <a:cs typeface="Gill Sans MT"/>
              </a:rPr>
              <a:t>undergraduate</a:t>
            </a:r>
            <a:r>
              <a:rPr sz="2800" spc="95" dirty="0">
                <a:latin typeface="Gill Sans MT"/>
                <a:cs typeface="Gill Sans MT"/>
              </a:rPr>
              <a:t> </a:t>
            </a:r>
            <a:r>
              <a:rPr sz="2800" spc="275" dirty="0">
                <a:latin typeface="Gill Sans MT"/>
                <a:cs typeface="Gill Sans MT"/>
              </a:rPr>
              <a:t>and</a:t>
            </a:r>
            <a:r>
              <a:rPr sz="2800" spc="105" dirty="0">
                <a:latin typeface="Gill Sans MT"/>
                <a:cs typeface="Gill Sans MT"/>
              </a:rPr>
              <a:t> </a:t>
            </a:r>
            <a:r>
              <a:rPr sz="2800" spc="190" dirty="0">
                <a:latin typeface="Gill Sans MT"/>
                <a:cs typeface="Gill Sans MT"/>
              </a:rPr>
              <a:t>postgraduate </a:t>
            </a:r>
            <a:r>
              <a:rPr sz="2800" spc="165" dirty="0">
                <a:latin typeface="Gill Sans MT"/>
                <a:cs typeface="Gill Sans MT"/>
              </a:rPr>
              <a:t>program</a:t>
            </a:r>
            <a:r>
              <a:rPr sz="2800" spc="120" dirty="0">
                <a:latin typeface="Gill Sans MT"/>
                <a:cs typeface="Gill Sans MT"/>
              </a:rPr>
              <a:t> </a:t>
            </a:r>
            <a:r>
              <a:rPr sz="2800" spc="175" dirty="0">
                <a:latin typeface="Gill Sans MT"/>
                <a:cs typeface="Gill Sans MT"/>
              </a:rPr>
              <a:t>related</a:t>
            </a:r>
            <a:r>
              <a:rPr sz="2800" spc="100" dirty="0">
                <a:latin typeface="Gill Sans MT"/>
                <a:cs typeface="Gill Sans MT"/>
              </a:rPr>
              <a:t> </a:t>
            </a:r>
            <a:r>
              <a:rPr sz="2800" spc="55" dirty="0">
                <a:latin typeface="Gill Sans MT"/>
                <a:cs typeface="Gill Sans MT"/>
              </a:rPr>
              <a:t>to</a:t>
            </a:r>
            <a:r>
              <a:rPr sz="2800" spc="120" dirty="0">
                <a:latin typeface="Gill Sans MT"/>
                <a:cs typeface="Gill Sans MT"/>
              </a:rPr>
              <a:t> </a:t>
            </a:r>
            <a:r>
              <a:rPr sz="2800" spc="105" dirty="0">
                <a:latin typeface="Gill Sans MT"/>
                <a:cs typeface="Gill Sans MT"/>
              </a:rPr>
              <a:t>Data </a:t>
            </a:r>
            <a:r>
              <a:rPr sz="2800" spc="180" dirty="0">
                <a:latin typeface="Gill Sans MT"/>
                <a:cs typeface="Gill Sans MT"/>
              </a:rPr>
              <a:t>Science</a:t>
            </a:r>
            <a:endParaRPr lang="en-US" sz="2800" spc="180" dirty="0">
              <a:latin typeface="Gill Sans MT"/>
              <a:cs typeface="Gill Sans MT"/>
            </a:endParaRPr>
          </a:p>
          <a:p>
            <a:pPr marL="12065" marR="5080" algn="ctr">
              <a:lnSpc>
                <a:spcPct val="107200"/>
              </a:lnSpc>
              <a:spcBef>
                <a:spcPts val="2855"/>
              </a:spcBef>
            </a:pPr>
            <a:endParaRPr lang="en-MY" sz="2800" spc="180" dirty="0">
              <a:latin typeface="Gill Sans MT"/>
              <a:cs typeface="Gill Sans MT"/>
            </a:endParaRPr>
          </a:p>
        </p:txBody>
      </p:sp>
      <p:sp>
        <p:nvSpPr>
          <p:cNvPr id="10" name="object 10"/>
          <p:cNvSpPr txBox="1">
            <a:spLocks noGrp="1"/>
          </p:cNvSpPr>
          <p:nvPr>
            <p:ph type="title"/>
          </p:nvPr>
        </p:nvSpPr>
        <p:spPr>
          <a:xfrm>
            <a:off x="4267200" y="652161"/>
            <a:ext cx="11799188" cy="1089401"/>
          </a:xfrm>
          <a:prstGeom prst="rect">
            <a:avLst/>
          </a:prstGeom>
        </p:spPr>
        <p:txBody>
          <a:bodyPr vert="horz" wrap="square" lIns="0" tIns="12065" rIns="0" bIns="0" rtlCol="0">
            <a:spAutoFit/>
          </a:bodyPr>
          <a:lstStyle/>
          <a:p>
            <a:pPr marL="12700">
              <a:lnSpc>
                <a:spcPct val="100000"/>
              </a:lnSpc>
              <a:spcBef>
                <a:spcPts val="95"/>
              </a:spcBef>
            </a:pPr>
            <a:r>
              <a:rPr lang="en-US" sz="7000" b="1" spc="55" dirty="0" err="1">
                <a:solidFill>
                  <a:srgbClr val="1736B1"/>
                </a:solidFill>
                <a:latin typeface="Lucida Sans"/>
                <a:cs typeface="Lucida Sans"/>
              </a:rPr>
              <a:t>Digital@UMK</a:t>
            </a:r>
            <a:endParaRPr sz="7000" dirty="0">
              <a:latin typeface="Lucida Sans"/>
              <a:cs typeface="Lucida Sans"/>
            </a:endParaRPr>
          </a:p>
        </p:txBody>
      </p:sp>
      <p:pic>
        <p:nvPicPr>
          <p:cNvPr id="11" name="object 11"/>
          <p:cNvPicPr/>
          <p:nvPr/>
        </p:nvPicPr>
        <p:blipFill>
          <a:blip r:embed="rId2" cstate="print"/>
          <a:stretch>
            <a:fillRect/>
          </a:stretch>
        </p:blipFill>
        <p:spPr>
          <a:xfrm>
            <a:off x="16986778" y="211240"/>
            <a:ext cx="855939" cy="1784270"/>
          </a:xfrm>
          <a:prstGeom prst="rect">
            <a:avLst/>
          </a:prstGeom>
        </p:spPr>
      </p:pic>
      <p:sp>
        <p:nvSpPr>
          <p:cNvPr id="12" name="object 12"/>
          <p:cNvSpPr/>
          <p:nvPr/>
        </p:nvSpPr>
        <p:spPr>
          <a:xfrm>
            <a:off x="1684655" y="6896100"/>
            <a:ext cx="14842490" cy="0"/>
          </a:xfrm>
          <a:custGeom>
            <a:avLst/>
            <a:gdLst/>
            <a:ahLst/>
            <a:cxnLst/>
            <a:rect l="l" t="t" r="r" b="b"/>
            <a:pathLst>
              <a:path w="14842490">
                <a:moveTo>
                  <a:pt x="0" y="0"/>
                </a:moveTo>
                <a:lnTo>
                  <a:pt x="14842235" y="0"/>
                </a:lnTo>
              </a:path>
            </a:pathLst>
          </a:custGeom>
          <a:ln w="47625">
            <a:solidFill>
              <a:srgbClr val="85C6EC"/>
            </a:solidFill>
          </a:ln>
        </p:spPr>
        <p:txBody>
          <a:bodyPr wrap="square" lIns="0" tIns="0" rIns="0" bIns="0" rtlCol="0"/>
          <a:lstStyle/>
          <a:p>
            <a:endParaRPr/>
          </a:p>
        </p:txBody>
      </p:sp>
      <p:sp>
        <p:nvSpPr>
          <p:cNvPr id="13" name="object 13"/>
          <p:cNvSpPr txBox="1"/>
          <p:nvPr/>
        </p:nvSpPr>
        <p:spPr>
          <a:xfrm>
            <a:off x="1948942" y="2875915"/>
            <a:ext cx="6318250" cy="3838871"/>
          </a:xfrm>
          <a:prstGeom prst="rect">
            <a:avLst/>
          </a:prstGeom>
        </p:spPr>
        <p:txBody>
          <a:bodyPr vert="horz" wrap="square" lIns="0" tIns="12700" rIns="0" bIns="0" rtlCol="0">
            <a:spAutoFit/>
          </a:bodyPr>
          <a:lstStyle/>
          <a:p>
            <a:pPr marL="128270" marR="95885" algn="l">
              <a:lnSpc>
                <a:spcPct val="109000"/>
              </a:lnSpc>
              <a:spcBef>
                <a:spcPts val="100"/>
              </a:spcBef>
            </a:pPr>
            <a:r>
              <a:rPr sz="4200" b="1" spc="-160" dirty="0">
                <a:solidFill>
                  <a:srgbClr val="1736B1"/>
                </a:solidFill>
                <a:latin typeface="Trebuchet MS"/>
                <a:cs typeface="Trebuchet MS"/>
              </a:rPr>
              <a:t>INSTITUTE</a:t>
            </a:r>
            <a:r>
              <a:rPr sz="4200" b="1" spc="-260" dirty="0">
                <a:solidFill>
                  <a:srgbClr val="1736B1"/>
                </a:solidFill>
                <a:latin typeface="Trebuchet MS"/>
                <a:cs typeface="Trebuchet MS"/>
              </a:rPr>
              <a:t> </a:t>
            </a:r>
            <a:r>
              <a:rPr sz="4200" b="1" spc="-200" dirty="0">
                <a:solidFill>
                  <a:srgbClr val="1736B1"/>
                </a:solidFill>
                <a:latin typeface="Trebuchet MS"/>
                <a:cs typeface="Trebuchet MS"/>
              </a:rPr>
              <a:t>FOR</a:t>
            </a:r>
            <a:r>
              <a:rPr sz="4200" b="1" spc="-290" dirty="0">
                <a:solidFill>
                  <a:srgbClr val="1736B1"/>
                </a:solidFill>
                <a:latin typeface="Trebuchet MS"/>
                <a:cs typeface="Trebuchet MS"/>
              </a:rPr>
              <a:t> </a:t>
            </a:r>
            <a:r>
              <a:rPr sz="4200" b="1" spc="-165" dirty="0">
                <a:solidFill>
                  <a:srgbClr val="1736B1"/>
                </a:solidFill>
                <a:latin typeface="Trebuchet MS"/>
                <a:cs typeface="Trebuchet MS"/>
              </a:rPr>
              <a:t>ARTIFICIAL </a:t>
            </a:r>
            <a:r>
              <a:rPr sz="4200" b="1" spc="-175" dirty="0">
                <a:solidFill>
                  <a:srgbClr val="1736B1"/>
                </a:solidFill>
                <a:latin typeface="Trebuchet MS"/>
                <a:cs typeface="Trebuchet MS"/>
              </a:rPr>
              <a:t>INTELLIGENCE</a:t>
            </a:r>
            <a:r>
              <a:rPr sz="4200" b="1" spc="-254" dirty="0">
                <a:solidFill>
                  <a:srgbClr val="1736B1"/>
                </a:solidFill>
                <a:latin typeface="Trebuchet MS"/>
                <a:cs typeface="Trebuchet MS"/>
              </a:rPr>
              <a:t> </a:t>
            </a:r>
            <a:r>
              <a:rPr sz="4200" b="1" spc="-105" dirty="0">
                <a:solidFill>
                  <a:srgbClr val="1736B1"/>
                </a:solidFill>
                <a:latin typeface="Trebuchet MS"/>
                <a:cs typeface="Trebuchet MS"/>
              </a:rPr>
              <a:t>AND</a:t>
            </a:r>
            <a:r>
              <a:rPr sz="4200" b="1" spc="-285" dirty="0">
                <a:solidFill>
                  <a:srgbClr val="1736B1"/>
                </a:solidFill>
                <a:latin typeface="Trebuchet MS"/>
                <a:cs typeface="Trebuchet MS"/>
              </a:rPr>
              <a:t> </a:t>
            </a:r>
            <a:r>
              <a:rPr sz="4200" b="1" spc="-25" dirty="0">
                <a:solidFill>
                  <a:srgbClr val="1736B1"/>
                </a:solidFill>
                <a:latin typeface="Trebuchet MS"/>
                <a:cs typeface="Trebuchet MS"/>
              </a:rPr>
              <a:t>BIG </a:t>
            </a:r>
            <a:r>
              <a:rPr sz="4200" b="1" spc="-229" dirty="0">
                <a:solidFill>
                  <a:srgbClr val="1736B1"/>
                </a:solidFill>
                <a:latin typeface="Trebuchet MS"/>
                <a:cs typeface="Trebuchet MS"/>
              </a:rPr>
              <a:t>DATA</a:t>
            </a:r>
            <a:r>
              <a:rPr sz="4200" b="1" spc="-290" dirty="0">
                <a:solidFill>
                  <a:srgbClr val="1736B1"/>
                </a:solidFill>
                <a:latin typeface="Trebuchet MS"/>
                <a:cs typeface="Trebuchet MS"/>
              </a:rPr>
              <a:t> </a:t>
            </a:r>
            <a:r>
              <a:rPr sz="4200" b="1" spc="-10" dirty="0">
                <a:solidFill>
                  <a:srgbClr val="1736B1"/>
                </a:solidFill>
                <a:latin typeface="Trebuchet MS"/>
                <a:cs typeface="Trebuchet MS"/>
              </a:rPr>
              <a:t>(AIBIG)</a:t>
            </a:r>
            <a:endParaRPr sz="4200" dirty="0">
              <a:latin typeface="Trebuchet MS"/>
              <a:cs typeface="Trebuchet MS"/>
            </a:endParaRPr>
          </a:p>
          <a:p>
            <a:pPr marL="12700" marR="5080" indent="1270" algn="l">
              <a:lnSpc>
                <a:spcPct val="107100"/>
              </a:lnSpc>
              <a:spcBef>
                <a:spcPts val="2765"/>
              </a:spcBef>
            </a:pPr>
            <a:r>
              <a:rPr sz="2800" dirty="0">
                <a:latin typeface="Gill Sans MT"/>
                <a:cs typeface="Gill Sans MT"/>
              </a:rPr>
              <a:t>Centre</a:t>
            </a:r>
            <a:r>
              <a:rPr sz="2800" spc="120" dirty="0">
                <a:latin typeface="Gill Sans MT"/>
                <a:cs typeface="Gill Sans MT"/>
              </a:rPr>
              <a:t> </a:t>
            </a:r>
            <a:r>
              <a:rPr sz="2800" spc="145" dirty="0">
                <a:latin typeface="Gill Sans MT"/>
                <a:cs typeface="Gill Sans MT"/>
              </a:rPr>
              <a:t>of</a:t>
            </a:r>
            <a:r>
              <a:rPr sz="2800" spc="135" dirty="0">
                <a:latin typeface="Gill Sans MT"/>
                <a:cs typeface="Gill Sans MT"/>
              </a:rPr>
              <a:t> </a:t>
            </a:r>
            <a:r>
              <a:rPr sz="2800" spc="155" dirty="0">
                <a:latin typeface="Gill Sans MT"/>
                <a:cs typeface="Gill Sans MT"/>
              </a:rPr>
              <a:t>Excellence</a:t>
            </a:r>
            <a:r>
              <a:rPr sz="2800" spc="120" dirty="0">
                <a:latin typeface="Gill Sans MT"/>
                <a:cs typeface="Gill Sans MT"/>
              </a:rPr>
              <a:t> </a:t>
            </a:r>
            <a:r>
              <a:rPr sz="2800" dirty="0">
                <a:latin typeface="Gill Sans MT"/>
                <a:cs typeface="Gill Sans MT"/>
              </a:rPr>
              <a:t>(CoE)</a:t>
            </a:r>
            <a:r>
              <a:rPr sz="2800" spc="150" dirty="0">
                <a:latin typeface="Gill Sans MT"/>
                <a:cs typeface="Gill Sans MT"/>
              </a:rPr>
              <a:t> </a:t>
            </a:r>
            <a:r>
              <a:rPr sz="2800" spc="70" dirty="0">
                <a:latin typeface="Gill Sans MT"/>
                <a:cs typeface="Gill Sans MT"/>
              </a:rPr>
              <a:t>for </a:t>
            </a:r>
            <a:r>
              <a:rPr sz="2800" spc="170" dirty="0">
                <a:latin typeface="Gill Sans MT"/>
                <a:cs typeface="Gill Sans MT"/>
              </a:rPr>
              <a:t>Research</a:t>
            </a:r>
            <a:r>
              <a:rPr sz="2800" spc="70" dirty="0">
                <a:latin typeface="Gill Sans MT"/>
                <a:cs typeface="Gill Sans MT"/>
              </a:rPr>
              <a:t> </a:t>
            </a:r>
            <a:r>
              <a:rPr sz="2800" spc="275" dirty="0">
                <a:latin typeface="Gill Sans MT"/>
                <a:cs typeface="Gill Sans MT"/>
              </a:rPr>
              <a:t>and</a:t>
            </a:r>
            <a:r>
              <a:rPr sz="2800" spc="85" dirty="0">
                <a:latin typeface="Gill Sans MT"/>
                <a:cs typeface="Gill Sans MT"/>
              </a:rPr>
              <a:t> </a:t>
            </a:r>
            <a:r>
              <a:rPr sz="2800" spc="185" dirty="0">
                <a:latin typeface="Gill Sans MT"/>
                <a:cs typeface="Gill Sans MT"/>
              </a:rPr>
              <a:t>Innovation</a:t>
            </a:r>
            <a:r>
              <a:rPr sz="2800" spc="60" dirty="0">
                <a:latin typeface="Gill Sans MT"/>
                <a:cs typeface="Gill Sans MT"/>
              </a:rPr>
              <a:t> </a:t>
            </a:r>
            <a:r>
              <a:rPr sz="2800" spc="204" dirty="0">
                <a:latin typeface="Gill Sans MT"/>
                <a:cs typeface="Gill Sans MT"/>
              </a:rPr>
              <a:t>in</a:t>
            </a:r>
            <a:r>
              <a:rPr sz="2800" spc="75" dirty="0">
                <a:latin typeface="Gill Sans MT"/>
                <a:cs typeface="Gill Sans MT"/>
              </a:rPr>
              <a:t> </a:t>
            </a:r>
            <a:r>
              <a:rPr sz="2800" dirty="0">
                <a:latin typeface="Gill Sans MT"/>
                <a:cs typeface="Gill Sans MT"/>
              </a:rPr>
              <a:t>AI</a:t>
            </a:r>
            <a:r>
              <a:rPr sz="2800" spc="75" dirty="0">
                <a:latin typeface="Gill Sans MT"/>
                <a:cs typeface="Gill Sans MT"/>
              </a:rPr>
              <a:t> </a:t>
            </a:r>
            <a:r>
              <a:rPr sz="2800" spc="275" dirty="0">
                <a:latin typeface="Gill Sans MT"/>
                <a:cs typeface="Gill Sans MT"/>
              </a:rPr>
              <a:t>and</a:t>
            </a:r>
            <a:r>
              <a:rPr sz="2800" spc="85" dirty="0">
                <a:latin typeface="Gill Sans MT"/>
                <a:cs typeface="Gill Sans MT"/>
              </a:rPr>
              <a:t> </a:t>
            </a:r>
            <a:r>
              <a:rPr sz="2800" spc="150" dirty="0">
                <a:latin typeface="Gill Sans MT"/>
                <a:cs typeface="Gill Sans MT"/>
              </a:rPr>
              <a:t>Big </a:t>
            </a:r>
            <a:r>
              <a:rPr sz="2800" spc="85" dirty="0">
                <a:latin typeface="Gill Sans MT"/>
                <a:cs typeface="Gill Sans MT"/>
              </a:rPr>
              <a:t>Data</a:t>
            </a:r>
            <a:endParaRPr sz="2800" dirty="0">
              <a:latin typeface="Gill Sans MT"/>
              <a:cs typeface="Gill Sans MT"/>
            </a:endParaRPr>
          </a:p>
        </p:txBody>
      </p:sp>
      <p:pic>
        <p:nvPicPr>
          <p:cNvPr id="15" name="Picture 2" descr="AIBIG | Universiti Malaysia Kelantan">
            <a:extLst>
              <a:ext uri="{FF2B5EF4-FFF2-40B4-BE49-F238E27FC236}">
                <a16:creationId xmlns:a16="http://schemas.microsoft.com/office/drawing/2014/main" id="{D75F3094-5582-C51A-951A-AEEE9EED4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513" y="7077415"/>
            <a:ext cx="4852417" cy="188402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8B3E50F-4921-3E94-F222-6E54216C5F88}"/>
              </a:ext>
            </a:extLst>
          </p:cNvPr>
          <p:cNvPicPr>
            <a:picLocks noChangeAspect="1"/>
          </p:cNvPicPr>
          <p:nvPr/>
        </p:nvPicPr>
        <p:blipFill>
          <a:blip r:embed="rId4"/>
          <a:stretch>
            <a:fillRect/>
          </a:stretch>
        </p:blipFill>
        <p:spPr>
          <a:xfrm>
            <a:off x="11049000" y="7011167"/>
            <a:ext cx="3989696" cy="18840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5" y="365836"/>
            <a:ext cx="7524750" cy="940435"/>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TRAINING 2022</a:t>
            </a:r>
            <a:endParaRPr sz="6000" dirty="0">
              <a:latin typeface="Trebuchet MS"/>
              <a:cs typeface="Trebuchet MS"/>
            </a:endParaRPr>
          </a:p>
        </p:txBody>
      </p:sp>
      <p:sp>
        <p:nvSpPr>
          <p:cNvPr id="20" name="TextBox 54">
            <a:extLst>
              <a:ext uri="{FF2B5EF4-FFF2-40B4-BE49-F238E27FC236}">
                <a16:creationId xmlns:a16="http://schemas.microsoft.com/office/drawing/2014/main" id="{6FEA4375-CE8D-9F19-F09E-6E1B9938ACF2}"/>
              </a:ext>
            </a:extLst>
          </p:cNvPr>
          <p:cNvSpPr txBox="1"/>
          <p:nvPr/>
        </p:nvSpPr>
        <p:spPr>
          <a:xfrm>
            <a:off x="5181600" y="9696743"/>
            <a:ext cx="7487169" cy="448841"/>
          </a:xfrm>
          <a:prstGeom prst="rect">
            <a:avLst/>
          </a:prstGeom>
        </p:spPr>
        <p:txBody>
          <a:bodyPr wrap="square" lIns="0" tIns="0" rIns="0" bIns="0" rtlCol="0" anchor="t">
            <a:spAutoFit/>
          </a:bodyPr>
          <a:lstStyle/>
          <a:p>
            <a:pPr algn="ctr">
              <a:lnSpc>
                <a:spcPts val="3499"/>
              </a:lnSpc>
              <a:spcBef>
                <a:spcPct val="0"/>
              </a:spcBef>
            </a:pPr>
            <a:r>
              <a:rPr lang="en-US" sz="3200" spc="12" dirty="0">
                <a:solidFill>
                  <a:srgbClr val="000000"/>
                </a:solidFill>
                <a:latin typeface="Fira Sans Light Bold"/>
              </a:rPr>
              <a:t>In-Demand Training</a:t>
            </a:r>
          </a:p>
        </p:txBody>
      </p:sp>
      <p:pic>
        <p:nvPicPr>
          <p:cNvPr id="2" name="Picture 1">
            <a:extLst>
              <a:ext uri="{FF2B5EF4-FFF2-40B4-BE49-F238E27FC236}">
                <a16:creationId xmlns:a16="http://schemas.microsoft.com/office/drawing/2014/main" id="{C441E07E-E92A-F59A-963E-A462E0848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82" y="1662120"/>
            <a:ext cx="7972095" cy="7972095"/>
          </a:xfrm>
          <a:prstGeom prst="rect">
            <a:avLst/>
          </a:prstGeom>
        </p:spPr>
      </p:pic>
      <p:pic>
        <p:nvPicPr>
          <p:cNvPr id="4" name="Picture 3">
            <a:extLst>
              <a:ext uri="{FF2B5EF4-FFF2-40B4-BE49-F238E27FC236}">
                <a16:creationId xmlns:a16="http://schemas.microsoft.com/office/drawing/2014/main" id="{F58F6E09-80CB-0DFB-1CB8-DA8995EEE9CC}"/>
              </a:ext>
            </a:extLst>
          </p:cNvPr>
          <p:cNvPicPr>
            <a:picLocks noChangeAspect="1"/>
          </p:cNvPicPr>
          <p:nvPr/>
        </p:nvPicPr>
        <p:blipFill>
          <a:blip r:embed="rId3"/>
          <a:stretch>
            <a:fillRect/>
          </a:stretch>
        </p:blipFill>
        <p:spPr>
          <a:xfrm>
            <a:off x="8686800" y="1662120"/>
            <a:ext cx="7806370" cy="7953045"/>
          </a:xfrm>
          <a:prstGeom prst="rect">
            <a:avLst/>
          </a:prstGeom>
        </p:spPr>
      </p:pic>
    </p:spTree>
    <p:extLst>
      <p:ext uri="{BB962C8B-B14F-4D97-AF65-F5344CB8AC3E}">
        <p14:creationId xmlns:p14="http://schemas.microsoft.com/office/powerpoint/2010/main" val="196175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5" y="365836"/>
            <a:ext cx="7524750" cy="940435"/>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TRAINING 2022</a:t>
            </a:r>
            <a:endParaRPr sz="6000" dirty="0">
              <a:latin typeface="Trebuchet MS"/>
              <a:cs typeface="Trebuchet MS"/>
            </a:endParaRPr>
          </a:p>
        </p:txBody>
      </p:sp>
      <p:pic>
        <p:nvPicPr>
          <p:cNvPr id="5" name="Picture 4" descr="Graphical user interface&#10;&#10;Description automatically generated">
            <a:extLst>
              <a:ext uri="{FF2B5EF4-FFF2-40B4-BE49-F238E27FC236}">
                <a16:creationId xmlns:a16="http://schemas.microsoft.com/office/drawing/2014/main" id="{B1AA2A91-01BC-7765-8308-665FFFDB7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739" y="1594596"/>
            <a:ext cx="8215661" cy="8215661"/>
          </a:xfrm>
          <a:prstGeom prst="rect">
            <a:avLst/>
          </a:prstGeom>
        </p:spPr>
      </p:pic>
      <p:pic>
        <p:nvPicPr>
          <p:cNvPr id="9" name="Picture 8" descr="A group of people sitting in a room with computers&#10;&#10;Description automatically generated with low confidence">
            <a:extLst>
              <a:ext uri="{FF2B5EF4-FFF2-40B4-BE49-F238E27FC236}">
                <a16:creationId xmlns:a16="http://schemas.microsoft.com/office/drawing/2014/main" id="{A6205E75-7E91-112B-E05C-8E20547684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9343" y="1528301"/>
            <a:ext cx="6677024" cy="4451349"/>
          </a:xfrm>
          <a:prstGeom prst="rect">
            <a:avLst/>
          </a:prstGeom>
        </p:spPr>
      </p:pic>
      <p:pic>
        <p:nvPicPr>
          <p:cNvPr id="11" name="Picture 10" descr="A picture containing text, wall, screenshot&#10;&#10;Description automatically generated">
            <a:extLst>
              <a:ext uri="{FF2B5EF4-FFF2-40B4-BE49-F238E27FC236}">
                <a16:creationId xmlns:a16="http://schemas.microsoft.com/office/drawing/2014/main" id="{DC67FDD4-53DA-E63E-58D1-6DE869A40D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9342" y="6006864"/>
            <a:ext cx="6677025" cy="3840073"/>
          </a:xfrm>
          <a:prstGeom prst="rect">
            <a:avLst/>
          </a:prstGeom>
        </p:spPr>
      </p:pic>
    </p:spTree>
    <p:extLst>
      <p:ext uri="{BB962C8B-B14F-4D97-AF65-F5344CB8AC3E}">
        <p14:creationId xmlns:p14="http://schemas.microsoft.com/office/powerpoint/2010/main" val="1878144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4" y="365836"/>
            <a:ext cx="12372645" cy="936154"/>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TRAINING 2022 (AI and BIG DATA)</a:t>
            </a:r>
            <a:endParaRPr sz="6000" dirty="0">
              <a:latin typeface="Trebuchet MS"/>
              <a:cs typeface="Trebuchet MS"/>
            </a:endParaRPr>
          </a:p>
        </p:txBody>
      </p:sp>
      <p:sp>
        <p:nvSpPr>
          <p:cNvPr id="8" name="TextBox 54">
            <a:extLst>
              <a:ext uri="{FF2B5EF4-FFF2-40B4-BE49-F238E27FC236}">
                <a16:creationId xmlns:a16="http://schemas.microsoft.com/office/drawing/2014/main" id="{B4216322-38B4-8087-3E65-A1D239BF1893}"/>
              </a:ext>
            </a:extLst>
          </p:cNvPr>
          <p:cNvSpPr txBox="1"/>
          <p:nvPr/>
        </p:nvSpPr>
        <p:spPr>
          <a:xfrm>
            <a:off x="1912869" y="9553511"/>
            <a:ext cx="14841399" cy="448841"/>
          </a:xfrm>
          <a:prstGeom prst="rect">
            <a:avLst/>
          </a:prstGeom>
        </p:spPr>
        <p:txBody>
          <a:bodyPr wrap="square" lIns="0" tIns="0" rIns="0" bIns="0" rtlCol="0" anchor="t">
            <a:spAutoFit/>
          </a:bodyPr>
          <a:lstStyle/>
          <a:p>
            <a:pPr algn="ctr">
              <a:lnSpc>
                <a:spcPts val="3499"/>
              </a:lnSpc>
              <a:spcBef>
                <a:spcPct val="0"/>
              </a:spcBef>
            </a:pPr>
            <a:r>
              <a:rPr lang="en-US" sz="3200" spc="12" dirty="0">
                <a:solidFill>
                  <a:srgbClr val="000000"/>
                </a:solidFill>
                <a:latin typeface="Fira Sans Light Bold"/>
              </a:rPr>
              <a:t>In-Demand Training – Artificial Intelligence &amp; Big Data for Professional Course  </a:t>
            </a:r>
          </a:p>
        </p:txBody>
      </p:sp>
      <p:pic>
        <p:nvPicPr>
          <p:cNvPr id="9" name="Picture 8" descr="A person giving a presentation to a group of people&#10;&#10;Description automatically generated with medium confidence">
            <a:extLst>
              <a:ext uri="{FF2B5EF4-FFF2-40B4-BE49-F238E27FC236}">
                <a16:creationId xmlns:a16="http://schemas.microsoft.com/office/drawing/2014/main" id="{17BF015E-307C-1B45-A231-BBDCFD68C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200" y="1839675"/>
            <a:ext cx="7487169" cy="3703496"/>
          </a:xfrm>
          <a:prstGeom prst="rect">
            <a:avLst/>
          </a:prstGeom>
        </p:spPr>
      </p:pic>
      <p:pic>
        <p:nvPicPr>
          <p:cNvPr id="10" name="Picture 9" descr="A picture containing text, floor, indoor, wall&#10;&#10;Description automatically generated">
            <a:extLst>
              <a:ext uri="{FF2B5EF4-FFF2-40B4-BE49-F238E27FC236}">
                <a16:creationId xmlns:a16="http://schemas.microsoft.com/office/drawing/2014/main" id="{75AEC24A-CE9D-A010-1DA7-9A4761E66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081" y="5809168"/>
            <a:ext cx="7737841" cy="3542541"/>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61335CCF-E124-6A41-16F6-096AB07F53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5081" y="1839674"/>
            <a:ext cx="7737841" cy="3661657"/>
          </a:xfrm>
          <a:prstGeom prst="rect">
            <a:avLst/>
          </a:prstGeom>
        </p:spPr>
      </p:pic>
      <p:pic>
        <p:nvPicPr>
          <p:cNvPr id="13" name="Picture 12" descr="A picture containing indoor, ceiling, floor, person&#10;&#10;Description automatically generated">
            <a:extLst>
              <a:ext uri="{FF2B5EF4-FFF2-40B4-BE49-F238E27FC236}">
                <a16:creationId xmlns:a16="http://schemas.microsoft.com/office/drawing/2014/main" id="{6E40090D-397F-1111-94A8-5798B053E0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2200" y="5744973"/>
            <a:ext cx="7487168" cy="3606736"/>
          </a:xfrm>
          <a:prstGeom prst="rect">
            <a:avLst/>
          </a:prstGeom>
        </p:spPr>
      </p:pic>
    </p:spTree>
    <p:extLst>
      <p:ext uri="{BB962C8B-B14F-4D97-AF65-F5344CB8AC3E}">
        <p14:creationId xmlns:p14="http://schemas.microsoft.com/office/powerpoint/2010/main" val="2795363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4" y="365836"/>
            <a:ext cx="10162845" cy="936154"/>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TRAINING 2022 (GITHUB)</a:t>
            </a:r>
            <a:endParaRPr sz="6000" dirty="0">
              <a:latin typeface="Trebuchet MS"/>
              <a:cs typeface="Trebuchet MS"/>
            </a:endParaRPr>
          </a:p>
        </p:txBody>
      </p:sp>
      <p:sp>
        <p:nvSpPr>
          <p:cNvPr id="2" name="TextBox 54">
            <a:extLst>
              <a:ext uri="{FF2B5EF4-FFF2-40B4-BE49-F238E27FC236}">
                <a16:creationId xmlns:a16="http://schemas.microsoft.com/office/drawing/2014/main" id="{44E41E97-503E-F6B9-8EC7-64D8B767BCF4}"/>
              </a:ext>
            </a:extLst>
          </p:cNvPr>
          <p:cNvSpPr txBox="1"/>
          <p:nvPr/>
        </p:nvSpPr>
        <p:spPr>
          <a:xfrm>
            <a:off x="4380530" y="9564782"/>
            <a:ext cx="9526939" cy="448841"/>
          </a:xfrm>
          <a:prstGeom prst="rect">
            <a:avLst/>
          </a:prstGeom>
        </p:spPr>
        <p:txBody>
          <a:bodyPr wrap="square" lIns="0" tIns="0" rIns="0" bIns="0" rtlCol="0" anchor="t">
            <a:spAutoFit/>
          </a:bodyPr>
          <a:lstStyle/>
          <a:p>
            <a:pPr algn="ctr">
              <a:lnSpc>
                <a:spcPts val="3499"/>
              </a:lnSpc>
              <a:spcBef>
                <a:spcPct val="0"/>
              </a:spcBef>
            </a:pPr>
            <a:r>
              <a:rPr lang="en-US" sz="3200" spc="12" dirty="0">
                <a:solidFill>
                  <a:srgbClr val="000000"/>
                </a:solidFill>
                <a:latin typeface="Fira Sans Light Bold"/>
              </a:rPr>
              <a:t>In-Demand Training – Introduction to Git &amp; </a:t>
            </a:r>
            <a:r>
              <a:rPr lang="en-US" sz="3200" spc="12" dirty="0" err="1">
                <a:solidFill>
                  <a:srgbClr val="000000"/>
                </a:solidFill>
                <a:latin typeface="Fira Sans Light Bold"/>
              </a:rPr>
              <a:t>Github</a:t>
            </a:r>
            <a:endParaRPr lang="en-US" sz="3200" spc="12" dirty="0">
              <a:solidFill>
                <a:srgbClr val="000000"/>
              </a:solidFill>
              <a:latin typeface="Fira Sans Light Bold"/>
            </a:endParaRPr>
          </a:p>
        </p:txBody>
      </p:sp>
      <p:pic>
        <p:nvPicPr>
          <p:cNvPr id="3" name="Picture 2" descr="A group of people sitting at desks in a room&#10;&#10;Description automatically generated with medium confidence">
            <a:extLst>
              <a:ext uri="{FF2B5EF4-FFF2-40B4-BE49-F238E27FC236}">
                <a16:creationId xmlns:a16="http://schemas.microsoft.com/office/drawing/2014/main" id="{CBA7EB7D-4224-5289-FD2C-4A631D8E43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266" y="1825893"/>
            <a:ext cx="4781921" cy="3578968"/>
          </a:xfrm>
          <a:prstGeom prst="rect">
            <a:avLst/>
          </a:prstGeom>
        </p:spPr>
      </p:pic>
      <p:pic>
        <p:nvPicPr>
          <p:cNvPr id="4" name="Picture 3" descr="A group of people in a room&#10;&#10;Description automatically generated with medium confidence">
            <a:extLst>
              <a:ext uri="{FF2B5EF4-FFF2-40B4-BE49-F238E27FC236}">
                <a16:creationId xmlns:a16="http://schemas.microsoft.com/office/drawing/2014/main" id="{EC3E02AF-7DD7-618D-900D-1A5020617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8693" y="1823460"/>
            <a:ext cx="4781921" cy="3578969"/>
          </a:xfrm>
          <a:prstGeom prst="rect">
            <a:avLst/>
          </a:prstGeom>
        </p:spPr>
      </p:pic>
      <p:pic>
        <p:nvPicPr>
          <p:cNvPr id="5" name="Picture 4" descr="A person giving a presentation&#10;&#10;Description automatically generated with medium confidence">
            <a:extLst>
              <a:ext uri="{FF2B5EF4-FFF2-40B4-BE49-F238E27FC236}">
                <a16:creationId xmlns:a16="http://schemas.microsoft.com/office/drawing/2014/main" id="{37D1CCDA-A98B-1E24-07A4-013E44880B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1023" y="1823459"/>
            <a:ext cx="4781921" cy="3578969"/>
          </a:xfrm>
          <a:prstGeom prst="rect">
            <a:avLst/>
          </a:prstGeom>
        </p:spPr>
      </p:pic>
      <p:pic>
        <p:nvPicPr>
          <p:cNvPr id="6" name="Picture 5" descr="A picture containing text, indoor, person, ceiling&#10;&#10;Description automatically generated">
            <a:extLst>
              <a:ext uri="{FF2B5EF4-FFF2-40B4-BE49-F238E27FC236}">
                <a16:creationId xmlns:a16="http://schemas.microsoft.com/office/drawing/2014/main" id="{D288361C-89BB-CE4C-EB2D-A7E32E473E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6191" y="5861715"/>
            <a:ext cx="4516658" cy="3380437"/>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BE5BB4FB-2F8B-B74E-C120-2BDDCD4EA7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26773" y="5855247"/>
            <a:ext cx="4516658" cy="3380436"/>
          </a:xfrm>
          <a:prstGeom prst="rect">
            <a:avLst/>
          </a:prstGeom>
        </p:spPr>
      </p:pic>
    </p:spTree>
    <p:extLst>
      <p:ext uri="{BB962C8B-B14F-4D97-AF65-F5344CB8AC3E}">
        <p14:creationId xmlns:p14="http://schemas.microsoft.com/office/powerpoint/2010/main" val="3434096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4" y="365836"/>
            <a:ext cx="12906046" cy="2044149"/>
          </a:xfrm>
          <a:prstGeom prst="rect">
            <a:avLst/>
          </a:prstGeom>
        </p:spPr>
        <p:txBody>
          <a:bodyPr vert="horz" wrap="square" lIns="0" tIns="12700" rIns="0" bIns="0" rtlCol="0">
            <a:spAutoFit/>
          </a:bodyPr>
          <a:lstStyle/>
          <a:p>
            <a:pPr marL="12700">
              <a:lnSpc>
                <a:spcPct val="100000"/>
              </a:lnSpc>
              <a:spcBef>
                <a:spcPts val="100"/>
              </a:spcBef>
            </a:pPr>
            <a:r>
              <a:rPr lang="en-US" sz="4400" spc="-25" dirty="0">
                <a:solidFill>
                  <a:srgbClr val="1736B1"/>
                </a:solidFill>
                <a:latin typeface="Trebuchet MS"/>
                <a:cs typeface="Trebuchet MS"/>
              </a:rPr>
              <a:t>TRAINING AND CONSULTATION 2023 – JABATAN UKUR DAN PEMETAAN MALAYSIA </a:t>
            </a:r>
            <a:br>
              <a:rPr lang="en-US" sz="4400" spc="-25" dirty="0">
                <a:solidFill>
                  <a:srgbClr val="1736B1"/>
                </a:solidFill>
                <a:latin typeface="Trebuchet MS"/>
                <a:cs typeface="Trebuchet MS"/>
              </a:rPr>
            </a:br>
            <a:r>
              <a:rPr lang="en-US" sz="4400" spc="-25" dirty="0">
                <a:solidFill>
                  <a:srgbClr val="1736B1"/>
                </a:solidFill>
                <a:latin typeface="Trebuchet MS"/>
                <a:cs typeface="Trebuchet MS"/>
              </a:rPr>
              <a:t>(JUPEM)</a:t>
            </a:r>
            <a:endParaRPr sz="4400" dirty="0">
              <a:latin typeface="Trebuchet MS"/>
              <a:cs typeface="Trebuchet MS"/>
            </a:endParaRPr>
          </a:p>
        </p:txBody>
      </p:sp>
      <p:pic>
        <p:nvPicPr>
          <p:cNvPr id="9" name="Picture 8" descr="Graphical user interface, text&#10;&#10;Description automatically generated">
            <a:extLst>
              <a:ext uri="{FF2B5EF4-FFF2-40B4-BE49-F238E27FC236}">
                <a16:creationId xmlns:a16="http://schemas.microsoft.com/office/drawing/2014/main" id="{A2BE5F41-E27E-BB6C-30EA-EAD8E934A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30" y="2552741"/>
            <a:ext cx="7460882" cy="7460882"/>
          </a:xfrm>
          <a:prstGeom prst="rect">
            <a:avLst/>
          </a:prstGeom>
        </p:spPr>
      </p:pic>
      <p:pic>
        <p:nvPicPr>
          <p:cNvPr id="10" name="Picture 9">
            <a:extLst>
              <a:ext uri="{FF2B5EF4-FFF2-40B4-BE49-F238E27FC236}">
                <a16:creationId xmlns:a16="http://schemas.microsoft.com/office/drawing/2014/main" id="{50F6366E-7761-8C3F-728D-810196985FDF}"/>
              </a:ext>
            </a:extLst>
          </p:cNvPr>
          <p:cNvPicPr>
            <a:picLocks noChangeAspect="1"/>
          </p:cNvPicPr>
          <p:nvPr/>
        </p:nvPicPr>
        <p:blipFill>
          <a:blip r:embed="rId3"/>
          <a:stretch>
            <a:fillRect/>
          </a:stretch>
        </p:blipFill>
        <p:spPr>
          <a:xfrm>
            <a:off x="8138023" y="4184323"/>
            <a:ext cx="7772400" cy="5829300"/>
          </a:xfrm>
          <a:prstGeom prst="rect">
            <a:avLst/>
          </a:prstGeom>
        </p:spPr>
      </p:pic>
      <p:pic>
        <p:nvPicPr>
          <p:cNvPr id="5" name="Picture 4">
            <a:extLst>
              <a:ext uri="{FF2B5EF4-FFF2-40B4-BE49-F238E27FC236}">
                <a16:creationId xmlns:a16="http://schemas.microsoft.com/office/drawing/2014/main" id="{C56EC27F-6C4D-D108-7285-47445EB2692C}"/>
              </a:ext>
            </a:extLst>
          </p:cNvPr>
          <p:cNvPicPr>
            <a:picLocks noChangeAspect="1"/>
          </p:cNvPicPr>
          <p:nvPr/>
        </p:nvPicPr>
        <p:blipFill>
          <a:blip r:embed="rId4"/>
          <a:stretch>
            <a:fillRect/>
          </a:stretch>
        </p:blipFill>
        <p:spPr>
          <a:xfrm>
            <a:off x="9144000" y="1231654"/>
            <a:ext cx="7772400" cy="3376803"/>
          </a:xfrm>
          <a:prstGeom prst="rect">
            <a:avLst/>
          </a:prstGeom>
        </p:spPr>
      </p:pic>
      <p:pic>
        <p:nvPicPr>
          <p:cNvPr id="11" name="Picture 10">
            <a:extLst>
              <a:ext uri="{FF2B5EF4-FFF2-40B4-BE49-F238E27FC236}">
                <a16:creationId xmlns:a16="http://schemas.microsoft.com/office/drawing/2014/main" id="{D436A79B-16E2-5DE6-54EC-C6E5470AC007}"/>
              </a:ext>
            </a:extLst>
          </p:cNvPr>
          <p:cNvPicPr>
            <a:picLocks noChangeAspect="1"/>
          </p:cNvPicPr>
          <p:nvPr/>
        </p:nvPicPr>
        <p:blipFill>
          <a:blip r:embed="rId5"/>
          <a:stretch>
            <a:fillRect/>
          </a:stretch>
        </p:blipFill>
        <p:spPr>
          <a:xfrm>
            <a:off x="10515600" y="3819526"/>
            <a:ext cx="7772400" cy="4371975"/>
          </a:xfrm>
          <a:prstGeom prst="rect">
            <a:avLst/>
          </a:prstGeom>
        </p:spPr>
      </p:pic>
      <p:pic>
        <p:nvPicPr>
          <p:cNvPr id="4" name="Picture 3" descr="A group of people posing for a photo&#10;&#10;Description automatically generated">
            <a:extLst>
              <a:ext uri="{FF2B5EF4-FFF2-40B4-BE49-F238E27FC236}">
                <a16:creationId xmlns:a16="http://schemas.microsoft.com/office/drawing/2014/main" id="{ABD8B13E-AD4C-3EEA-A9EB-F0BD691835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26780" y="6833393"/>
            <a:ext cx="6642170" cy="3453607"/>
          </a:xfrm>
          <a:prstGeom prst="rect">
            <a:avLst/>
          </a:prstGeom>
        </p:spPr>
      </p:pic>
    </p:spTree>
    <p:extLst>
      <p:ext uri="{BB962C8B-B14F-4D97-AF65-F5344CB8AC3E}">
        <p14:creationId xmlns:p14="http://schemas.microsoft.com/office/powerpoint/2010/main" val="370198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4" y="365836"/>
            <a:ext cx="12906046" cy="1367041"/>
          </a:xfrm>
          <a:prstGeom prst="rect">
            <a:avLst/>
          </a:prstGeom>
        </p:spPr>
        <p:txBody>
          <a:bodyPr vert="horz" wrap="square" lIns="0" tIns="12700" rIns="0" bIns="0" rtlCol="0">
            <a:spAutoFit/>
          </a:bodyPr>
          <a:lstStyle/>
          <a:p>
            <a:pPr marL="12700">
              <a:lnSpc>
                <a:spcPct val="100000"/>
              </a:lnSpc>
              <a:spcBef>
                <a:spcPts val="100"/>
              </a:spcBef>
            </a:pPr>
            <a:r>
              <a:rPr lang="en-US" sz="4400" spc="-25" dirty="0">
                <a:solidFill>
                  <a:srgbClr val="1736B1"/>
                </a:solidFill>
                <a:latin typeface="Trebuchet MS"/>
                <a:cs typeface="Trebuchet MS"/>
              </a:rPr>
              <a:t>TRAINING AND CONSULTATION 2023 – DIGITALIZATION FOR SOCIETY</a:t>
            </a:r>
            <a:endParaRPr sz="4400" dirty="0">
              <a:latin typeface="Trebuchet MS"/>
              <a:cs typeface="Trebuchet MS"/>
            </a:endParaRPr>
          </a:p>
        </p:txBody>
      </p:sp>
      <p:pic>
        <p:nvPicPr>
          <p:cNvPr id="3" name="Picture 2">
            <a:extLst>
              <a:ext uri="{FF2B5EF4-FFF2-40B4-BE49-F238E27FC236}">
                <a16:creationId xmlns:a16="http://schemas.microsoft.com/office/drawing/2014/main" id="{81B68FD7-9F39-3B8B-3E4B-E0A5097005C1}"/>
              </a:ext>
            </a:extLst>
          </p:cNvPr>
          <p:cNvPicPr>
            <a:picLocks noChangeAspect="1"/>
          </p:cNvPicPr>
          <p:nvPr/>
        </p:nvPicPr>
        <p:blipFill>
          <a:blip r:embed="rId2"/>
          <a:stretch>
            <a:fillRect/>
          </a:stretch>
        </p:blipFill>
        <p:spPr>
          <a:xfrm>
            <a:off x="914400" y="1809750"/>
            <a:ext cx="5283200" cy="3962400"/>
          </a:xfrm>
          <a:prstGeom prst="rect">
            <a:avLst/>
          </a:prstGeom>
        </p:spPr>
      </p:pic>
      <p:pic>
        <p:nvPicPr>
          <p:cNvPr id="6" name="Picture 5">
            <a:extLst>
              <a:ext uri="{FF2B5EF4-FFF2-40B4-BE49-F238E27FC236}">
                <a16:creationId xmlns:a16="http://schemas.microsoft.com/office/drawing/2014/main" id="{28417C39-645E-A172-4DBE-A58A89F4E02F}"/>
              </a:ext>
            </a:extLst>
          </p:cNvPr>
          <p:cNvPicPr>
            <a:picLocks noChangeAspect="1"/>
          </p:cNvPicPr>
          <p:nvPr/>
        </p:nvPicPr>
        <p:blipFill>
          <a:blip r:embed="rId3"/>
          <a:stretch>
            <a:fillRect/>
          </a:stretch>
        </p:blipFill>
        <p:spPr>
          <a:xfrm>
            <a:off x="2819400" y="5590839"/>
            <a:ext cx="6167019" cy="4625264"/>
          </a:xfrm>
          <a:prstGeom prst="rect">
            <a:avLst/>
          </a:prstGeom>
        </p:spPr>
      </p:pic>
      <p:pic>
        <p:nvPicPr>
          <p:cNvPr id="7" name="Picture 6">
            <a:extLst>
              <a:ext uri="{FF2B5EF4-FFF2-40B4-BE49-F238E27FC236}">
                <a16:creationId xmlns:a16="http://schemas.microsoft.com/office/drawing/2014/main" id="{78A08B5C-7F20-2344-AFD5-A912FBF47D78}"/>
              </a:ext>
            </a:extLst>
          </p:cNvPr>
          <p:cNvPicPr>
            <a:picLocks noChangeAspect="1"/>
          </p:cNvPicPr>
          <p:nvPr/>
        </p:nvPicPr>
        <p:blipFill>
          <a:blip r:embed="rId4"/>
          <a:stretch>
            <a:fillRect/>
          </a:stretch>
        </p:blipFill>
        <p:spPr>
          <a:xfrm>
            <a:off x="11205600" y="5590839"/>
            <a:ext cx="6168000" cy="4626000"/>
          </a:xfrm>
          <a:prstGeom prst="rect">
            <a:avLst/>
          </a:prstGeom>
        </p:spPr>
      </p:pic>
      <p:pic>
        <p:nvPicPr>
          <p:cNvPr id="1026" name="Picture 2" descr="Milky – Free Responsive Bootstrap 5 Dairy Website Template">
            <a:extLst>
              <a:ext uri="{FF2B5EF4-FFF2-40B4-BE49-F238E27FC236}">
                <a16:creationId xmlns:a16="http://schemas.microsoft.com/office/drawing/2014/main" id="{F7F07AF1-3054-B22F-27B5-F2C128D16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1135" y="1514139"/>
            <a:ext cx="6520568"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16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4" y="365836"/>
            <a:ext cx="12220245" cy="936154"/>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AIBIG IN MEDIA</a:t>
            </a:r>
            <a:endParaRPr sz="6000" dirty="0">
              <a:latin typeface="Trebuchet MS"/>
              <a:cs typeface="Trebuchet MS"/>
            </a:endParaRPr>
          </a:p>
        </p:txBody>
      </p:sp>
      <p:pic>
        <p:nvPicPr>
          <p:cNvPr id="2" name="Picture 2">
            <a:extLst>
              <a:ext uri="{FF2B5EF4-FFF2-40B4-BE49-F238E27FC236}">
                <a16:creationId xmlns:a16="http://schemas.microsoft.com/office/drawing/2014/main" id="{65FDC168-C6AD-98E8-BF76-3DB36EB061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27"/>
          <a:stretch/>
        </p:blipFill>
        <p:spPr bwMode="auto">
          <a:xfrm>
            <a:off x="538826" y="1878599"/>
            <a:ext cx="5631639" cy="7916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382F75BA-BF2B-05B0-6953-B0DBE146341F}"/>
              </a:ext>
            </a:extLst>
          </p:cNvPr>
          <p:cNvPicPr>
            <a:picLocks noChangeAspect="1"/>
          </p:cNvPicPr>
          <p:nvPr/>
        </p:nvPicPr>
        <p:blipFill rotWithShape="1">
          <a:blip r:embed="rId3"/>
          <a:srcRect r="20284"/>
          <a:stretch/>
        </p:blipFill>
        <p:spPr>
          <a:xfrm>
            <a:off x="13046614" y="5503495"/>
            <a:ext cx="4424324" cy="4499610"/>
          </a:xfrm>
          <a:prstGeom prst="rect">
            <a:avLst/>
          </a:prstGeom>
          <a:ln>
            <a:solidFill>
              <a:schemeClr val="tx1"/>
            </a:solidFill>
          </a:ln>
        </p:spPr>
      </p:pic>
      <p:pic>
        <p:nvPicPr>
          <p:cNvPr id="4" name="Picture 3">
            <a:extLst>
              <a:ext uri="{FF2B5EF4-FFF2-40B4-BE49-F238E27FC236}">
                <a16:creationId xmlns:a16="http://schemas.microsoft.com/office/drawing/2014/main" id="{C4081D25-C51B-06C0-9092-72F5FB0846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9121" y="1878599"/>
            <a:ext cx="6956099" cy="3847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CB4445B5-7E52-ECBA-49AC-DB7570C83AB1}"/>
              </a:ext>
            </a:extLst>
          </p:cNvPr>
          <p:cNvPicPr>
            <a:picLocks noChangeAspect="1"/>
          </p:cNvPicPr>
          <p:nvPr/>
        </p:nvPicPr>
        <p:blipFill>
          <a:blip r:embed="rId5"/>
          <a:stretch>
            <a:fillRect/>
          </a:stretch>
        </p:blipFill>
        <p:spPr>
          <a:xfrm>
            <a:off x="5266497" y="5356742"/>
            <a:ext cx="4661454" cy="4662420"/>
          </a:xfrm>
          <a:prstGeom prst="rect">
            <a:avLst/>
          </a:prstGeom>
          <a:ln>
            <a:solidFill>
              <a:schemeClr val="tx1"/>
            </a:solidFill>
          </a:ln>
        </p:spPr>
      </p:pic>
      <p:pic>
        <p:nvPicPr>
          <p:cNvPr id="9" name="Picture 5" descr="http://aibig.umk.edu.my/img/media5.png">
            <a:extLst>
              <a:ext uri="{FF2B5EF4-FFF2-40B4-BE49-F238E27FC236}">
                <a16:creationId xmlns:a16="http://schemas.microsoft.com/office/drawing/2014/main" id="{C107C9C7-3FCC-5C4C-4906-A23CCB5E7D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61945" y="1870932"/>
            <a:ext cx="5427553" cy="35972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03E8ACC-EDFB-8DA0-9160-2E6EEBCE8BF6}"/>
              </a:ext>
            </a:extLst>
          </p:cNvPr>
          <p:cNvPicPr>
            <a:picLocks noChangeAspect="1"/>
          </p:cNvPicPr>
          <p:nvPr/>
        </p:nvPicPr>
        <p:blipFill>
          <a:blip r:embed="rId7"/>
          <a:stretch>
            <a:fillRect/>
          </a:stretch>
        </p:blipFill>
        <p:spPr>
          <a:xfrm>
            <a:off x="9184021" y="5442618"/>
            <a:ext cx="4843991" cy="4621364"/>
          </a:xfrm>
          <a:prstGeom prst="rect">
            <a:avLst/>
          </a:prstGeom>
          <a:ln>
            <a:solidFill>
              <a:schemeClr val="tx1"/>
            </a:solidFill>
          </a:ln>
        </p:spPr>
      </p:pic>
    </p:spTree>
    <p:extLst>
      <p:ext uri="{BB962C8B-B14F-4D97-AF65-F5344CB8AC3E}">
        <p14:creationId xmlns:p14="http://schemas.microsoft.com/office/powerpoint/2010/main" val="148341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657554" y="365836"/>
            <a:ext cx="12220245" cy="936154"/>
          </a:xfrm>
          <a:prstGeom prst="rect">
            <a:avLst/>
          </a:prstGeom>
        </p:spPr>
        <p:txBody>
          <a:bodyPr vert="horz" wrap="square" lIns="0" tIns="12700" rIns="0" bIns="0" rtlCol="0">
            <a:spAutoFit/>
          </a:bodyPr>
          <a:lstStyle/>
          <a:p>
            <a:pPr marL="12700">
              <a:lnSpc>
                <a:spcPct val="100000"/>
              </a:lnSpc>
              <a:spcBef>
                <a:spcPts val="100"/>
              </a:spcBef>
            </a:pPr>
            <a:r>
              <a:rPr lang="en-US" sz="6000" spc="-25" dirty="0">
                <a:solidFill>
                  <a:srgbClr val="1736B1"/>
                </a:solidFill>
                <a:latin typeface="Trebuchet MS"/>
                <a:cs typeface="Trebuchet MS"/>
              </a:rPr>
              <a:t>INVITED SPEAKERS</a:t>
            </a:r>
            <a:endParaRPr sz="6000" dirty="0">
              <a:latin typeface="Trebuchet MS"/>
              <a:cs typeface="Trebuchet MS"/>
            </a:endParaRPr>
          </a:p>
        </p:txBody>
      </p:sp>
      <p:pic>
        <p:nvPicPr>
          <p:cNvPr id="5" name="Picture 4">
            <a:extLst>
              <a:ext uri="{FF2B5EF4-FFF2-40B4-BE49-F238E27FC236}">
                <a16:creationId xmlns:a16="http://schemas.microsoft.com/office/drawing/2014/main" id="{C863BC45-B70B-1EBD-3762-23BE912B2B0F}"/>
              </a:ext>
            </a:extLst>
          </p:cNvPr>
          <p:cNvPicPr>
            <a:picLocks noChangeAspect="1"/>
          </p:cNvPicPr>
          <p:nvPr/>
        </p:nvPicPr>
        <p:blipFill>
          <a:blip r:embed="rId2"/>
          <a:stretch>
            <a:fillRect/>
          </a:stretch>
        </p:blipFill>
        <p:spPr>
          <a:xfrm>
            <a:off x="4767733" y="5796404"/>
            <a:ext cx="4283453" cy="4283453"/>
          </a:xfrm>
          <a:prstGeom prst="rect">
            <a:avLst/>
          </a:prstGeom>
          <a:ln>
            <a:solidFill>
              <a:schemeClr val="tx1"/>
            </a:solidFill>
          </a:ln>
        </p:spPr>
      </p:pic>
      <p:pic>
        <p:nvPicPr>
          <p:cNvPr id="6" name="Picture 5">
            <a:extLst>
              <a:ext uri="{FF2B5EF4-FFF2-40B4-BE49-F238E27FC236}">
                <a16:creationId xmlns:a16="http://schemas.microsoft.com/office/drawing/2014/main" id="{397DA149-3B6B-E3A8-0925-1F6C0C73C5F7}"/>
              </a:ext>
            </a:extLst>
          </p:cNvPr>
          <p:cNvPicPr>
            <a:picLocks noChangeAspect="1"/>
          </p:cNvPicPr>
          <p:nvPr/>
        </p:nvPicPr>
        <p:blipFill>
          <a:blip r:embed="rId3"/>
          <a:stretch>
            <a:fillRect/>
          </a:stretch>
        </p:blipFill>
        <p:spPr>
          <a:xfrm>
            <a:off x="9102364" y="5730301"/>
            <a:ext cx="4334631" cy="4334631"/>
          </a:xfrm>
          <a:prstGeom prst="rect">
            <a:avLst/>
          </a:prstGeom>
          <a:ln>
            <a:solidFill>
              <a:schemeClr val="tx1"/>
            </a:solidFill>
          </a:ln>
        </p:spPr>
      </p:pic>
      <p:pic>
        <p:nvPicPr>
          <p:cNvPr id="7" name="Picture 6">
            <a:extLst>
              <a:ext uri="{FF2B5EF4-FFF2-40B4-BE49-F238E27FC236}">
                <a16:creationId xmlns:a16="http://schemas.microsoft.com/office/drawing/2014/main" id="{729F0A53-0356-B170-F33E-F739EF284D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891" y="5740463"/>
            <a:ext cx="4314309" cy="4314309"/>
          </a:xfrm>
          <a:prstGeom prst="rect">
            <a:avLst/>
          </a:prstGeom>
        </p:spPr>
      </p:pic>
      <p:pic>
        <p:nvPicPr>
          <p:cNvPr id="11" name="Picture 2" descr="http://aibig.umk.edu.my/img/CWB.png">
            <a:extLst>
              <a:ext uri="{FF2B5EF4-FFF2-40B4-BE49-F238E27FC236}">
                <a16:creationId xmlns:a16="http://schemas.microsoft.com/office/drawing/2014/main" id="{8F0D4C4E-C8A9-523F-CE74-5E33C60E05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6993" y="2012039"/>
            <a:ext cx="6428440" cy="36159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3D83870-4404-5417-785E-BFE91BB00B72}"/>
              </a:ext>
            </a:extLst>
          </p:cNvPr>
          <p:cNvPicPr>
            <a:picLocks noChangeAspect="1"/>
          </p:cNvPicPr>
          <p:nvPr/>
        </p:nvPicPr>
        <p:blipFill>
          <a:blip r:embed="rId6"/>
          <a:stretch>
            <a:fillRect/>
          </a:stretch>
        </p:blipFill>
        <p:spPr>
          <a:xfrm>
            <a:off x="12818182" y="5708414"/>
            <a:ext cx="4636521" cy="4272578"/>
          </a:xfrm>
          <a:prstGeom prst="rect">
            <a:avLst/>
          </a:prstGeom>
        </p:spPr>
      </p:pic>
      <p:pic>
        <p:nvPicPr>
          <p:cNvPr id="14" name="Picture 13">
            <a:extLst>
              <a:ext uri="{FF2B5EF4-FFF2-40B4-BE49-F238E27FC236}">
                <a16:creationId xmlns:a16="http://schemas.microsoft.com/office/drawing/2014/main" id="{4EE01100-6301-F2F1-1477-B0FDEC3A6B20}"/>
              </a:ext>
            </a:extLst>
          </p:cNvPr>
          <p:cNvPicPr>
            <a:picLocks noChangeAspect="1"/>
          </p:cNvPicPr>
          <p:nvPr/>
        </p:nvPicPr>
        <p:blipFill>
          <a:blip r:embed="rId7"/>
          <a:stretch>
            <a:fillRect/>
          </a:stretch>
        </p:blipFill>
        <p:spPr>
          <a:xfrm>
            <a:off x="12268200" y="1956215"/>
            <a:ext cx="5736487" cy="3671821"/>
          </a:xfrm>
          <a:prstGeom prst="rect">
            <a:avLst/>
          </a:prstGeom>
        </p:spPr>
      </p:pic>
      <p:pic>
        <p:nvPicPr>
          <p:cNvPr id="15" name="Picture 14">
            <a:extLst>
              <a:ext uri="{FF2B5EF4-FFF2-40B4-BE49-F238E27FC236}">
                <a16:creationId xmlns:a16="http://schemas.microsoft.com/office/drawing/2014/main" id="{BA797303-E0EB-A0A9-F405-97F1B6B8F6AA}"/>
              </a:ext>
            </a:extLst>
          </p:cNvPr>
          <p:cNvPicPr>
            <a:picLocks noChangeAspect="1"/>
          </p:cNvPicPr>
          <p:nvPr/>
        </p:nvPicPr>
        <p:blipFill rotWithShape="1">
          <a:blip r:embed="rId8">
            <a:extLst>
              <a:ext uri="{28A0092B-C50C-407E-A947-70E740481C1C}">
                <a14:useLocalDpi xmlns:a14="http://schemas.microsoft.com/office/drawing/2010/main" val="0"/>
              </a:ext>
            </a:extLst>
          </a:blip>
          <a:srcRect b="43518"/>
          <a:stretch/>
        </p:blipFill>
        <p:spPr>
          <a:xfrm>
            <a:off x="297168" y="1703548"/>
            <a:ext cx="4949825" cy="3952731"/>
          </a:xfrm>
          <a:prstGeom prst="rect">
            <a:avLst/>
          </a:prstGeom>
        </p:spPr>
      </p:pic>
    </p:spTree>
    <p:extLst>
      <p:ext uri="{BB962C8B-B14F-4D97-AF65-F5344CB8AC3E}">
        <p14:creationId xmlns:p14="http://schemas.microsoft.com/office/powerpoint/2010/main" val="2037624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07C9F8A7-289E-CD27-35F0-560971D85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821" y="101600"/>
            <a:ext cx="12040358" cy="10083800"/>
          </a:xfrm>
          <a:prstGeom prst="rect">
            <a:avLst/>
          </a:prstGeom>
          <a:noFill/>
        </p:spPr>
      </p:pic>
    </p:spTree>
    <p:extLst>
      <p:ext uri="{BB962C8B-B14F-4D97-AF65-F5344CB8AC3E}">
        <p14:creationId xmlns:p14="http://schemas.microsoft.com/office/powerpoint/2010/main" val="680617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F7CFF-62B1-B649-9E3D-74EDB07DB58D}"/>
              </a:ext>
            </a:extLst>
          </p:cNvPr>
          <p:cNvSpPr>
            <a:spLocks noGrp="1"/>
          </p:cNvSpPr>
          <p:nvPr>
            <p:ph type="title"/>
          </p:nvPr>
        </p:nvSpPr>
        <p:spPr>
          <a:xfrm>
            <a:off x="800100" y="647700"/>
            <a:ext cx="12053060" cy="1015663"/>
          </a:xfrm>
        </p:spPr>
        <p:txBody>
          <a:bodyPr/>
          <a:lstStyle/>
          <a:p>
            <a:r>
              <a:rPr lang="en-US" sz="6600" spc="-25" dirty="0">
                <a:solidFill>
                  <a:srgbClr val="1736B1"/>
                </a:solidFill>
                <a:latin typeface="Trebuchet MS"/>
                <a:cs typeface="Trebuchet MS"/>
              </a:rPr>
              <a:t>AIBIG CORE INITIATIVES 2023</a:t>
            </a:r>
            <a:endParaRPr lang="en-US" dirty="0"/>
          </a:p>
        </p:txBody>
      </p:sp>
      <p:sp>
        <p:nvSpPr>
          <p:cNvPr id="3" name="Text Placeholder 2">
            <a:extLst>
              <a:ext uri="{FF2B5EF4-FFF2-40B4-BE49-F238E27FC236}">
                <a16:creationId xmlns:a16="http://schemas.microsoft.com/office/drawing/2014/main" id="{EA61B9CA-64EE-40EA-F078-A0ADB1998234}"/>
              </a:ext>
            </a:extLst>
          </p:cNvPr>
          <p:cNvSpPr txBox="1">
            <a:spLocks/>
          </p:cNvSpPr>
          <p:nvPr/>
        </p:nvSpPr>
        <p:spPr>
          <a:xfrm>
            <a:off x="762000" y="1943100"/>
            <a:ext cx="16383000" cy="69342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4000" b="1" u="sng" dirty="0"/>
              <a:t>ESTABLISHING</a:t>
            </a:r>
            <a:r>
              <a:rPr lang="en-US" sz="4000" dirty="0"/>
              <a:t>:</a:t>
            </a:r>
          </a:p>
          <a:p>
            <a:pPr marL="1371600" lvl="1" indent="-914400">
              <a:buFont typeface="+mj-lt"/>
              <a:buAutoNum type="arabicPeriod"/>
            </a:pPr>
            <a:r>
              <a:rPr lang="en-US" sz="4000" dirty="0"/>
              <a:t>Funds (Local and International Research Grants, Industry Endowment)</a:t>
            </a:r>
          </a:p>
          <a:p>
            <a:pPr marL="1371600" lvl="1" indent="-914400">
              <a:buFont typeface="+mj-lt"/>
              <a:buAutoNum type="arabicPeriod"/>
            </a:pPr>
            <a:r>
              <a:rPr lang="en-US" sz="4000" dirty="0"/>
              <a:t>Journal of Artificial Intelligence, Digitalization and Innovative Technology (AIDIT)- </a:t>
            </a:r>
            <a:r>
              <a:rPr lang="en-US" sz="4000" dirty="0">
                <a:solidFill>
                  <a:schemeClr val="tx2">
                    <a:lumMod val="60000"/>
                    <a:lumOff val="40000"/>
                  </a:schemeClr>
                </a:solidFill>
              </a:rPr>
              <a:t>Biannual</a:t>
            </a:r>
          </a:p>
          <a:p>
            <a:pPr marL="1371600" lvl="1" indent="-914400">
              <a:buFont typeface="+mj-lt"/>
              <a:buAutoNum type="arabicPeriod"/>
            </a:pPr>
            <a:r>
              <a:rPr lang="en-US" sz="4000" dirty="0"/>
              <a:t>International Hackathon and Competition on Digitalization and Innovation (</a:t>
            </a:r>
            <a:r>
              <a:rPr lang="en-US" sz="4000" dirty="0" err="1"/>
              <a:t>IHaC-Digition</a:t>
            </a:r>
            <a:r>
              <a:rPr lang="en-US" sz="4000" dirty="0"/>
              <a:t>) - </a:t>
            </a:r>
            <a:r>
              <a:rPr lang="en-US" sz="4000" dirty="0">
                <a:solidFill>
                  <a:schemeClr val="tx2">
                    <a:lumMod val="60000"/>
                    <a:lumOff val="40000"/>
                  </a:schemeClr>
                </a:solidFill>
              </a:rPr>
              <a:t>Biennial</a:t>
            </a:r>
          </a:p>
          <a:p>
            <a:pPr marL="2286000" lvl="3" indent="-914400">
              <a:buFont typeface="Arial" panose="020B0604020202020204" pitchFamily="34" charset="0"/>
              <a:buChar char="•"/>
            </a:pPr>
            <a:r>
              <a:rPr lang="en-US" sz="4000" dirty="0"/>
              <a:t>Promoting innovation and idealization (primary and secondary school and higher education) – </a:t>
            </a:r>
            <a:r>
              <a:rPr lang="en-US" sz="4000" dirty="0">
                <a:solidFill>
                  <a:srgbClr val="C00000"/>
                </a:solidFill>
              </a:rPr>
              <a:t>East Coast (Targeting 200 participants)</a:t>
            </a:r>
          </a:p>
          <a:p>
            <a:pPr marL="2286000" lvl="3" indent="-914400">
              <a:buFont typeface="Arial" panose="020B0604020202020204" pitchFamily="34" charset="0"/>
              <a:buChar char="•"/>
            </a:pPr>
            <a:r>
              <a:rPr lang="en-US" sz="4000" dirty="0"/>
              <a:t>Tech Theme: </a:t>
            </a:r>
            <a:r>
              <a:rPr lang="en-US" sz="4000" dirty="0" err="1"/>
              <a:t>AI,BD,IoT,ML,DL,AR,VR,etc</a:t>
            </a:r>
            <a:endParaRPr lang="en-US" sz="4000" dirty="0"/>
          </a:p>
          <a:p>
            <a:pPr marL="1371600" lvl="1" indent="-914400">
              <a:buFont typeface="+mj-lt"/>
              <a:buAutoNum type="arabicPeriod"/>
            </a:pPr>
            <a:r>
              <a:rPr lang="en-US" sz="4000" dirty="0"/>
              <a:t>AIBIG </a:t>
            </a:r>
            <a:r>
              <a:rPr lang="en-US" sz="4000" dirty="0" err="1"/>
              <a:t>Buletin</a:t>
            </a:r>
            <a:r>
              <a:rPr lang="en-US" sz="4000" dirty="0"/>
              <a:t> (with ISSN) – </a:t>
            </a:r>
            <a:r>
              <a:rPr lang="en-US" sz="4000" dirty="0">
                <a:solidFill>
                  <a:schemeClr val="tx2">
                    <a:lumMod val="60000"/>
                    <a:lumOff val="40000"/>
                  </a:schemeClr>
                </a:solidFill>
              </a:rPr>
              <a:t>Biannual</a:t>
            </a:r>
          </a:p>
          <a:p>
            <a:pPr marL="1371600" lvl="1" indent="-914400">
              <a:buFont typeface="+mj-lt"/>
              <a:buAutoNum type="arabicPeriod"/>
            </a:pPr>
            <a:r>
              <a:rPr lang="en-US" sz="4000" dirty="0">
                <a:solidFill>
                  <a:schemeClr val="tx1"/>
                </a:solidFill>
              </a:rPr>
              <a:t>Digitalization for Society (Empowering Digital Marketing) - </a:t>
            </a:r>
            <a:r>
              <a:rPr lang="en-US" sz="4000" dirty="0">
                <a:solidFill>
                  <a:schemeClr val="tx2">
                    <a:lumMod val="60000"/>
                    <a:lumOff val="40000"/>
                  </a:schemeClr>
                </a:solidFill>
              </a:rPr>
              <a:t>Consultation</a:t>
            </a:r>
          </a:p>
        </p:txBody>
      </p:sp>
    </p:spTree>
    <p:extLst>
      <p:ext uri="{BB962C8B-B14F-4D97-AF65-F5344CB8AC3E}">
        <p14:creationId xmlns:p14="http://schemas.microsoft.com/office/powerpoint/2010/main" val="3921324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20595" y="9305543"/>
            <a:ext cx="16567785" cy="981710"/>
          </a:xfrm>
          <a:custGeom>
            <a:avLst/>
            <a:gdLst/>
            <a:ahLst/>
            <a:cxnLst/>
            <a:rect l="l" t="t" r="r" b="b"/>
            <a:pathLst>
              <a:path w="16567785" h="981709">
                <a:moveTo>
                  <a:pt x="0" y="981454"/>
                </a:moveTo>
                <a:lnTo>
                  <a:pt x="16567404" y="981454"/>
                </a:lnTo>
                <a:lnTo>
                  <a:pt x="16567404" y="0"/>
                </a:lnTo>
                <a:lnTo>
                  <a:pt x="0" y="0"/>
                </a:lnTo>
                <a:lnTo>
                  <a:pt x="0" y="981454"/>
                </a:lnTo>
                <a:close/>
              </a:path>
            </a:pathLst>
          </a:custGeom>
          <a:solidFill>
            <a:srgbClr val="1736B1"/>
          </a:solidFill>
        </p:spPr>
        <p:txBody>
          <a:bodyPr wrap="square" lIns="0" tIns="0" rIns="0" bIns="0" rtlCol="0"/>
          <a:lstStyle/>
          <a:p>
            <a:endParaRPr/>
          </a:p>
        </p:txBody>
      </p:sp>
      <p:grpSp>
        <p:nvGrpSpPr>
          <p:cNvPr id="3" name="object 3"/>
          <p:cNvGrpSpPr/>
          <p:nvPr/>
        </p:nvGrpSpPr>
        <p:grpSpPr>
          <a:xfrm>
            <a:off x="5046" y="9305540"/>
            <a:ext cx="2292350" cy="981710"/>
            <a:chOff x="5046" y="9305540"/>
            <a:chExt cx="2292350" cy="981710"/>
          </a:xfrm>
        </p:grpSpPr>
        <p:sp>
          <p:nvSpPr>
            <p:cNvPr id="4" name="object 4"/>
            <p:cNvSpPr/>
            <p:nvPr/>
          </p:nvSpPr>
          <p:spPr>
            <a:xfrm>
              <a:off x="5046" y="9955131"/>
              <a:ext cx="764540" cy="332105"/>
            </a:xfrm>
            <a:custGeom>
              <a:avLst/>
              <a:gdLst/>
              <a:ahLst/>
              <a:cxnLst/>
              <a:rect l="l" t="t" r="r" b="b"/>
              <a:pathLst>
                <a:path w="764540" h="332104">
                  <a:moveTo>
                    <a:pt x="573069" y="0"/>
                  </a:moveTo>
                  <a:lnTo>
                    <a:pt x="191271" y="0"/>
                  </a:lnTo>
                  <a:lnTo>
                    <a:pt x="0" y="330882"/>
                  </a:lnTo>
                  <a:lnTo>
                    <a:pt x="568" y="331865"/>
                  </a:lnTo>
                  <a:lnTo>
                    <a:pt x="763746" y="331865"/>
                  </a:lnTo>
                  <a:lnTo>
                    <a:pt x="764315" y="330882"/>
                  </a:lnTo>
                  <a:lnTo>
                    <a:pt x="573069" y="0"/>
                  </a:lnTo>
                  <a:close/>
                </a:path>
              </a:pathLst>
            </a:custGeom>
            <a:solidFill>
              <a:srgbClr val="85C6EC"/>
            </a:solidFill>
          </p:spPr>
          <p:txBody>
            <a:bodyPr wrap="square" lIns="0" tIns="0" rIns="0" bIns="0" rtlCol="0"/>
            <a:lstStyle/>
            <a:p>
              <a:endParaRPr/>
            </a:p>
          </p:txBody>
        </p:sp>
        <p:sp>
          <p:nvSpPr>
            <p:cNvPr id="5" name="object 5"/>
            <p:cNvSpPr/>
            <p:nvPr/>
          </p:nvSpPr>
          <p:spPr>
            <a:xfrm>
              <a:off x="386845" y="9305540"/>
              <a:ext cx="1146175" cy="981710"/>
            </a:xfrm>
            <a:custGeom>
              <a:avLst/>
              <a:gdLst/>
              <a:ahLst/>
              <a:cxnLst/>
              <a:rect l="l" t="t" r="r" b="b"/>
              <a:pathLst>
                <a:path w="1146175" h="981709">
                  <a:moveTo>
                    <a:pt x="579369" y="0"/>
                  </a:moveTo>
                  <a:lnTo>
                    <a:pt x="184958" y="0"/>
                  </a:lnTo>
                  <a:lnTo>
                    <a:pt x="0" y="319318"/>
                  </a:lnTo>
                  <a:lnTo>
                    <a:pt x="128725" y="541573"/>
                  </a:lnTo>
                  <a:lnTo>
                    <a:pt x="382967" y="981456"/>
                  </a:lnTo>
                  <a:lnTo>
                    <a:pt x="1145555" y="981456"/>
                  </a:lnTo>
                  <a:lnTo>
                    <a:pt x="1146122" y="980473"/>
                  </a:lnTo>
                  <a:lnTo>
                    <a:pt x="1025933" y="771727"/>
                  </a:lnTo>
                  <a:lnTo>
                    <a:pt x="1013060" y="749425"/>
                  </a:lnTo>
                  <a:lnTo>
                    <a:pt x="955576" y="649590"/>
                  </a:lnTo>
                  <a:lnTo>
                    <a:pt x="955339" y="649590"/>
                  </a:lnTo>
                  <a:lnTo>
                    <a:pt x="698207" y="205079"/>
                  </a:lnTo>
                  <a:lnTo>
                    <a:pt x="579369" y="0"/>
                  </a:lnTo>
                  <a:close/>
                </a:path>
                <a:path w="1146175" h="981709">
                  <a:moveTo>
                    <a:pt x="698173" y="205020"/>
                  </a:moveTo>
                  <a:close/>
                </a:path>
              </a:pathLst>
            </a:custGeom>
            <a:solidFill>
              <a:srgbClr val="9F66CA"/>
            </a:solidFill>
          </p:spPr>
          <p:txBody>
            <a:bodyPr wrap="square" lIns="0" tIns="0" rIns="0" bIns="0" rtlCol="0"/>
            <a:lstStyle/>
            <a:p>
              <a:endParaRPr/>
            </a:p>
          </p:txBody>
        </p:sp>
        <p:sp>
          <p:nvSpPr>
            <p:cNvPr id="6" name="object 6"/>
            <p:cNvSpPr/>
            <p:nvPr/>
          </p:nvSpPr>
          <p:spPr>
            <a:xfrm>
              <a:off x="1151164" y="9305540"/>
              <a:ext cx="1146175" cy="981710"/>
            </a:xfrm>
            <a:custGeom>
              <a:avLst/>
              <a:gdLst/>
              <a:ahLst/>
              <a:cxnLst/>
              <a:rect l="l" t="t" r="r" b="b"/>
              <a:pathLst>
                <a:path w="1146175" h="981709">
                  <a:moveTo>
                    <a:pt x="579371" y="0"/>
                  </a:moveTo>
                  <a:lnTo>
                    <a:pt x="184947" y="0"/>
                  </a:lnTo>
                  <a:lnTo>
                    <a:pt x="0" y="319318"/>
                  </a:lnTo>
                  <a:lnTo>
                    <a:pt x="191257" y="649590"/>
                  </a:lnTo>
                  <a:lnTo>
                    <a:pt x="382396" y="979501"/>
                  </a:lnTo>
                  <a:lnTo>
                    <a:pt x="381803" y="980473"/>
                  </a:lnTo>
                  <a:lnTo>
                    <a:pt x="382372" y="981456"/>
                  </a:lnTo>
                  <a:lnTo>
                    <a:pt x="1145553" y="981456"/>
                  </a:lnTo>
                  <a:lnTo>
                    <a:pt x="1146122" y="980473"/>
                  </a:lnTo>
                  <a:lnTo>
                    <a:pt x="1016204" y="755664"/>
                  </a:lnTo>
                  <a:lnTo>
                    <a:pt x="1016738" y="755362"/>
                  </a:lnTo>
                  <a:lnTo>
                    <a:pt x="689963" y="189140"/>
                  </a:lnTo>
                  <a:lnTo>
                    <a:pt x="688919" y="189140"/>
                  </a:lnTo>
                  <a:lnTo>
                    <a:pt x="579371" y="0"/>
                  </a:lnTo>
                  <a:close/>
                </a:path>
                <a:path w="1146175" h="981709">
                  <a:moveTo>
                    <a:pt x="689690" y="188666"/>
                  </a:moveTo>
                  <a:lnTo>
                    <a:pt x="688919" y="189140"/>
                  </a:lnTo>
                  <a:lnTo>
                    <a:pt x="689963" y="189140"/>
                  </a:lnTo>
                  <a:lnTo>
                    <a:pt x="689690" y="188666"/>
                  </a:lnTo>
                  <a:close/>
                </a:path>
              </a:pathLst>
            </a:custGeom>
            <a:solidFill>
              <a:srgbClr val="1736B1"/>
            </a:solidFill>
          </p:spPr>
          <p:txBody>
            <a:bodyPr wrap="square" lIns="0" tIns="0" rIns="0" bIns="0" rtlCol="0"/>
            <a:lstStyle/>
            <a:p>
              <a:endParaRPr/>
            </a:p>
          </p:txBody>
        </p:sp>
      </p:grpSp>
      <p:sp>
        <p:nvSpPr>
          <p:cNvPr id="7" name="object 7"/>
          <p:cNvSpPr/>
          <p:nvPr/>
        </p:nvSpPr>
        <p:spPr>
          <a:xfrm>
            <a:off x="0" y="0"/>
            <a:ext cx="4050665" cy="1991995"/>
          </a:xfrm>
          <a:custGeom>
            <a:avLst/>
            <a:gdLst/>
            <a:ahLst/>
            <a:cxnLst/>
            <a:rect l="l" t="t" r="r" b="b"/>
            <a:pathLst>
              <a:path w="4050665" h="1991995">
                <a:moveTo>
                  <a:pt x="4050038" y="0"/>
                </a:moveTo>
                <a:lnTo>
                  <a:pt x="0" y="0"/>
                </a:lnTo>
                <a:lnTo>
                  <a:pt x="0" y="1991868"/>
                </a:lnTo>
                <a:lnTo>
                  <a:pt x="2900172" y="1991868"/>
                </a:lnTo>
                <a:lnTo>
                  <a:pt x="4050038" y="0"/>
                </a:lnTo>
                <a:close/>
              </a:path>
            </a:pathLst>
          </a:custGeom>
          <a:solidFill>
            <a:srgbClr val="1736B1"/>
          </a:solidFill>
        </p:spPr>
        <p:txBody>
          <a:bodyPr wrap="square" lIns="0" tIns="0" rIns="0" bIns="0" rtlCol="0"/>
          <a:lstStyle/>
          <a:p>
            <a:endParaRPr/>
          </a:p>
        </p:txBody>
      </p:sp>
      <p:sp>
        <p:nvSpPr>
          <p:cNvPr id="10" name="object 10"/>
          <p:cNvSpPr txBox="1">
            <a:spLocks noGrp="1"/>
          </p:cNvSpPr>
          <p:nvPr>
            <p:ph type="title"/>
          </p:nvPr>
        </p:nvSpPr>
        <p:spPr>
          <a:xfrm>
            <a:off x="4031615" y="249340"/>
            <a:ext cx="11799188" cy="2166619"/>
          </a:xfrm>
          <a:prstGeom prst="rect">
            <a:avLst/>
          </a:prstGeom>
        </p:spPr>
        <p:txBody>
          <a:bodyPr vert="horz" wrap="square" lIns="0" tIns="12065" rIns="0" bIns="0" rtlCol="0">
            <a:spAutoFit/>
          </a:bodyPr>
          <a:lstStyle/>
          <a:p>
            <a:pPr marL="12700">
              <a:lnSpc>
                <a:spcPct val="100000"/>
              </a:lnSpc>
              <a:spcBef>
                <a:spcPts val="95"/>
              </a:spcBef>
            </a:pPr>
            <a:r>
              <a:rPr lang="en-US" sz="7000" b="1" spc="55" dirty="0">
                <a:solidFill>
                  <a:srgbClr val="1736B1"/>
                </a:solidFill>
                <a:latin typeface="Lucida Sans"/>
                <a:cs typeface="Lucida Sans"/>
              </a:rPr>
              <a:t>Faculty of Data Science &amp; Computing (FSDK)</a:t>
            </a:r>
            <a:endParaRPr sz="7000" dirty="0">
              <a:latin typeface="Lucida Sans"/>
              <a:cs typeface="Lucida Sans"/>
            </a:endParaRPr>
          </a:p>
        </p:txBody>
      </p:sp>
      <p:pic>
        <p:nvPicPr>
          <p:cNvPr id="11" name="object 11"/>
          <p:cNvPicPr/>
          <p:nvPr/>
        </p:nvPicPr>
        <p:blipFill>
          <a:blip r:embed="rId2" cstate="print"/>
          <a:stretch>
            <a:fillRect/>
          </a:stretch>
        </p:blipFill>
        <p:spPr>
          <a:xfrm>
            <a:off x="16986778" y="211240"/>
            <a:ext cx="855939" cy="1784270"/>
          </a:xfrm>
          <a:prstGeom prst="rect">
            <a:avLst/>
          </a:prstGeom>
        </p:spPr>
      </p:pic>
      <p:pic>
        <p:nvPicPr>
          <p:cNvPr id="17" name="Picture 16" descr="A group of people sitting and standing&#10;&#10;Description automatically generated with low confidence">
            <a:extLst>
              <a:ext uri="{FF2B5EF4-FFF2-40B4-BE49-F238E27FC236}">
                <a16:creationId xmlns:a16="http://schemas.microsoft.com/office/drawing/2014/main" id="{5C69BF27-0385-C156-4FC0-617C0263E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795" y="2380746"/>
            <a:ext cx="11799188" cy="6620655"/>
          </a:xfrm>
          <a:prstGeom prst="rect">
            <a:avLst/>
          </a:prstGeom>
        </p:spPr>
      </p:pic>
      <p:pic>
        <p:nvPicPr>
          <p:cNvPr id="19" name="Picture 18">
            <a:extLst>
              <a:ext uri="{FF2B5EF4-FFF2-40B4-BE49-F238E27FC236}">
                <a16:creationId xmlns:a16="http://schemas.microsoft.com/office/drawing/2014/main" id="{FEF3F74D-5EBD-BAC7-0F47-9055A0AB1CFD}"/>
              </a:ext>
            </a:extLst>
          </p:cNvPr>
          <p:cNvPicPr>
            <a:picLocks noChangeAspect="1"/>
          </p:cNvPicPr>
          <p:nvPr/>
        </p:nvPicPr>
        <p:blipFill>
          <a:blip r:embed="rId4"/>
          <a:stretch>
            <a:fillRect/>
          </a:stretch>
        </p:blipFill>
        <p:spPr>
          <a:xfrm>
            <a:off x="12360527" y="2380746"/>
            <a:ext cx="5105400" cy="3520638"/>
          </a:xfrm>
          <a:prstGeom prst="rect">
            <a:avLst/>
          </a:prstGeom>
        </p:spPr>
      </p:pic>
      <p:pic>
        <p:nvPicPr>
          <p:cNvPr id="18" name="Picture 17">
            <a:extLst>
              <a:ext uri="{FF2B5EF4-FFF2-40B4-BE49-F238E27FC236}">
                <a16:creationId xmlns:a16="http://schemas.microsoft.com/office/drawing/2014/main" id="{C00709CA-4E32-C86F-9B88-BC83D0A9D1DD}"/>
              </a:ext>
            </a:extLst>
          </p:cNvPr>
          <p:cNvPicPr>
            <a:picLocks noChangeAspect="1"/>
          </p:cNvPicPr>
          <p:nvPr/>
        </p:nvPicPr>
        <p:blipFill>
          <a:blip r:embed="rId5"/>
          <a:stretch>
            <a:fillRect/>
          </a:stretch>
        </p:blipFill>
        <p:spPr>
          <a:xfrm>
            <a:off x="12341477" y="3497795"/>
            <a:ext cx="5105399" cy="4084105"/>
          </a:xfrm>
          <a:prstGeom prst="rect">
            <a:avLst/>
          </a:prstGeom>
        </p:spPr>
      </p:pic>
      <p:pic>
        <p:nvPicPr>
          <p:cNvPr id="20" name="Picture 19">
            <a:extLst>
              <a:ext uri="{FF2B5EF4-FFF2-40B4-BE49-F238E27FC236}">
                <a16:creationId xmlns:a16="http://schemas.microsoft.com/office/drawing/2014/main" id="{136E664E-4300-3F23-0E42-7C41A8811506}"/>
              </a:ext>
            </a:extLst>
          </p:cNvPr>
          <p:cNvPicPr>
            <a:picLocks noChangeAspect="1"/>
          </p:cNvPicPr>
          <p:nvPr/>
        </p:nvPicPr>
        <p:blipFill>
          <a:blip r:embed="rId6"/>
          <a:stretch>
            <a:fillRect/>
          </a:stretch>
        </p:blipFill>
        <p:spPr>
          <a:xfrm>
            <a:off x="12344400" y="5041588"/>
            <a:ext cx="5105400" cy="3759512"/>
          </a:xfrm>
          <a:prstGeom prst="rect">
            <a:avLst/>
          </a:prstGeom>
        </p:spPr>
      </p:pic>
      <p:pic>
        <p:nvPicPr>
          <p:cNvPr id="22" name="Picture 21">
            <a:extLst>
              <a:ext uri="{FF2B5EF4-FFF2-40B4-BE49-F238E27FC236}">
                <a16:creationId xmlns:a16="http://schemas.microsoft.com/office/drawing/2014/main" id="{7847ADAB-F9BC-AFAD-F133-E5FD74EE139F}"/>
              </a:ext>
            </a:extLst>
          </p:cNvPr>
          <p:cNvPicPr>
            <a:picLocks noChangeAspect="1"/>
          </p:cNvPicPr>
          <p:nvPr/>
        </p:nvPicPr>
        <p:blipFill>
          <a:blip r:embed="rId7"/>
          <a:stretch>
            <a:fillRect/>
          </a:stretch>
        </p:blipFill>
        <p:spPr>
          <a:xfrm>
            <a:off x="12341477" y="6607283"/>
            <a:ext cx="5089271" cy="2574817"/>
          </a:xfrm>
          <a:prstGeom prst="rect">
            <a:avLst/>
          </a:prstGeom>
        </p:spPr>
      </p:pic>
    </p:spTree>
    <p:extLst>
      <p:ext uri="{BB962C8B-B14F-4D97-AF65-F5344CB8AC3E}">
        <p14:creationId xmlns:p14="http://schemas.microsoft.com/office/powerpoint/2010/main" val="2954588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7DD4-5478-BDF3-E022-BBF59D364BA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0AB6E1D-C2EF-3477-67C0-8503261337CE}"/>
              </a:ext>
            </a:extLst>
          </p:cNvPr>
          <p:cNvPicPr>
            <a:picLocks noChangeAspect="1"/>
          </p:cNvPicPr>
          <p:nvPr/>
        </p:nvPicPr>
        <p:blipFill>
          <a:blip r:embed="rId2"/>
          <a:srcRect r="20681"/>
          <a:stretch>
            <a:fillRect/>
          </a:stretch>
        </p:blipFill>
        <p:spPr>
          <a:xfrm>
            <a:off x="0" y="0"/>
            <a:ext cx="18288000" cy="10344150"/>
          </a:xfrm>
          <a:prstGeom prst="rect">
            <a:avLst/>
          </a:prstGeom>
        </p:spPr>
      </p:pic>
    </p:spTree>
    <p:extLst>
      <p:ext uri="{BB962C8B-B14F-4D97-AF65-F5344CB8AC3E}">
        <p14:creationId xmlns:p14="http://schemas.microsoft.com/office/powerpoint/2010/main" val="3144407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F7CFF-62B1-B649-9E3D-74EDB07DB58D}"/>
              </a:ext>
            </a:extLst>
          </p:cNvPr>
          <p:cNvSpPr>
            <a:spLocks noGrp="1"/>
          </p:cNvSpPr>
          <p:nvPr>
            <p:ph type="title"/>
          </p:nvPr>
        </p:nvSpPr>
        <p:spPr>
          <a:xfrm>
            <a:off x="2895600" y="2857500"/>
            <a:ext cx="12053060" cy="1015663"/>
          </a:xfrm>
        </p:spPr>
        <p:txBody>
          <a:bodyPr/>
          <a:lstStyle/>
          <a:p>
            <a:r>
              <a:rPr lang="en-US" sz="6600" spc="-25" dirty="0">
                <a:solidFill>
                  <a:srgbClr val="1736B1"/>
                </a:solidFill>
                <a:latin typeface="Trebuchet MS"/>
                <a:cs typeface="Trebuchet MS"/>
              </a:rPr>
              <a:t>POTENTIAL COLLABORATION</a:t>
            </a:r>
            <a:endParaRPr lang="en-US" dirty="0"/>
          </a:p>
        </p:txBody>
      </p:sp>
      <p:pic>
        <p:nvPicPr>
          <p:cNvPr id="2050" name="Picture 2" descr="Logo and Philosophy - Entrepreneur University | Universiti Malaysia Kelantan">
            <a:extLst>
              <a:ext uri="{FF2B5EF4-FFF2-40B4-BE49-F238E27FC236}">
                <a16:creationId xmlns:a16="http://schemas.microsoft.com/office/drawing/2014/main" id="{170D92E6-4F6D-7368-505A-B4AC8297F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533900"/>
            <a:ext cx="2362200" cy="33414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EDB96CF-F179-9AE5-1260-4605C1C2F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5143500"/>
            <a:ext cx="4907030" cy="1610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600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46" y="9305540"/>
            <a:ext cx="2292350" cy="981710"/>
            <a:chOff x="5046" y="9305540"/>
            <a:chExt cx="2292350" cy="981710"/>
          </a:xfrm>
        </p:grpSpPr>
        <p:sp>
          <p:nvSpPr>
            <p:cNvPr id="3" name="object 3"/>
            <p:cNvSpPr/>
            <p:nvPr/>
          </p:nvSpPr>
          <p:spPr>
            <a:xfrm>
              <a:off x="5046" y="9955131"/>
              <a:ext cx="764540" cy="332105"/>
            </a:xfrm>
            <a:custGeom>
              <a:avLst/>
              <a:gdLst/>
              <a:ahLst/>
              <a:cxnLst/>
              <a:rect l="l" t="t" r="r" b="b"/>
              <a:pathLst>
                <a:path w="764540" h="332104">
                  <a:moveTo>
                    <a:pt x="573069" y="0"/>
                  </a:moveTo>
                  <a:lnTo>
                    <a:pt x="191271" y="0"/>
                  </a:lnTo>
                  <a:lnTo>
                    <a:pt x="0" y="330882"/>
                  </a:lnTo>
                  <a:lnTo>
                    <a:pt x="568" y="331865"/>
                  </a:lnTo>
                  <a:lnTo>
                    <a:pt x="763746" y="331865"/>
                  </a:lnTo>
                  <a:lnTo>
                    <a:pt x="764315" y="330882"/>
                  </a:lnTo>
                  <a:lnTo>
                    <a:pt x="573069" y="0"/>
                  </a:lnTo>
                  <a:close/>
                </a:path>
              </a:pathLst>
            </a:custGeom>
            <a:solidFill>
              <a:srgbClr val="85C6EC"/>
            </a:solidFill>
          </p:spPr>
          <p:txBody>
            <a:bodyPr wrap="square" lIns="0" tIns="0" rIns="0" bIns="0" rtlCol="0"/>
            <a:lstStyle/>
            <a:p>
              <a:endParaRPr/>
            </a:p>
          </p:txBody>
        </p:sp>
        <p:sp>
          <p:nvSpPr>
            <p:cNvPr id="4" name="object 4"/>
            <p:cNvSpPr/>
            <p:nvPr/>
          </p:nvSpPr>
          <p:spPr>
            <a:xfrm>
              <a:off x="386845" y="9305540"/>
              <a:ext cx="1146175" cy="981710"/>
            </a:xfrm>
            <a:custGeom>
              <a:avLst/>
              <a:gdLst/>
              <a:ahLst/>
              <a:cxnLst/>
              <a:rect l="l" t="t" r="r" b="b"/>
              <a:pathLst>
                <a:path w="1146175" h="981709">
                  <a:moveTo>
                    <a:pt x="579369" y="0"/>
                  </a:moveTo>
                  <a:lnTo>
                    <a:pt x="184958" y="0"/>
                  </a:lnTo>
                  <a:lnTo>
                    <a:pt x="0" y="319318"/>
                  </a:lnTo>
                  <a:lnTo>
                    <a:pt x="128725" y="541573"/>
                  </a:lnTo>
                  <a:lnTo>
                    <a:pt x="382967" y="981456"/>
                  </a:lnTo>
                  <a:lnTo>
                    <a:pt x="1145555" y="981456"/>
                  </a:lnTo>
                  <a:lnTo>
                    <a:pt x="1146122" y="980473"/>
                  </a:lnTo>
                  <a:lnTo>
                    <a:pt x="1025933" y="771727"/>
                  </a:lnTo>
                  <a:lnTo>
                    <a:pt x="1013060" y="749425"/>
                  </a:lnTo>
                  <a:lnTo>
                    <a:pt x="955576" y="649590"/>
                  </a:lnTo>
                  <a:lnTo>
                    <a:pt x="955339" y="649590"/>
                  </a:lnTo>
                  <a:lnTo>
                    <a:pt x="698207" y="205079"/>
                  </a:lnTo>
                  <a:lnTo>
                    <a:pt x="579369" y="0"/>
                  </a:lnTo>
                  <a:close/>
                </a:path>
                <a:path w="1146175" h="981709">
                  <a:moveTo>
                    <a:pt x="698173" y="205020"/>
                  </a:moveTo>
                  <a:close/>
                </a:path>
              </a:pathLst>
            </a:custGeom>
            <a:solidFill>
              <a:srgbClr val="9F66CA"/>
            </a:solidFill>
          </p:spPr>
          <p:txBody>
            <a:bodyPr wrap="square" lIns="0" tIns="0" rIns="0" bIns="0" rtlCol="0"/>
            <a:lstStyle/>
            <a:p>
              <a:endParaRPr/>
            </a:p>
          </p:txBody>
        </p:sp>
        <p:sp>
          <p:nvSpPr>
            <p:cNvPr id="5" name="object 5"/>
            <p:cNvSpPr/>
            <p:nvPr/>
          </p:nvSpPr>
          <p:spPr>
            <a:xfrm>
              <a:off x="1151164" y="9305540"/>
              <a:ext cx="1146175" cy="981710"/>
            </a:xfrm>
            <a:custGeom>
              <a:avLst/>
              <a:gdLst/>
              <a:ahLst/>
              <a:cxnLst/>
              <a:rect l="l" t="t" r="r" b="b"/>
              <a:pathLst>
                <a:path w="1146175" h="981709">
                  <a:moveTo>
                    <a:pt x="579371" y="0"/>
                  </a:moveTo>
                  <a:lnTo>
                    <a:pt x="184947" y="0"/>
                  </a:lnTo>
                  <a:lnTo>
                    <a:pt x="0" y="319318"/>
                  </a:lnTo>
                  <a:lnTo>
                    <a:pt x="191257" y="649590"/>
                  </a:lnTo>
                  <a:lnTo>
                    <a:pt x="382396" y="979501"/>
                  </a:lnTo>
                  <a:lnTo>
                    <a:pt x="381803" y="980473"/>
                  </a:lnTo>
                  <a:lnTo>
                    <a:pt x="382372" y="981456"/>
                  </a:lnTo>
                  <a:lnTo>
                    <a:pt x="1145553" y="981456"/>
                  </a:lnTo>
                  <a:lnTo>
                    <a:pt x="1146122" y="980473"/>
                  </a:lnTo>
                  <a:lnTo>
                    <a:pt x="1016204" y="755664"/>
                  </a:lnTo>
                  <a:lnTo>
                    <a:pt x="1016738" y="755362"/>
                  </a:lnTo>
                  <a:lnTo>
                    <a:pt x="689963" y="189140"/>
                  </a:lnTo>
                  <a:lnTo>
                    <a:pt x="688919" y="189140"/>
                  </a:lnTo>
                  <a:lnTo>
                    <a:pt x="579371" y="0"/>
                  </a:lnTo>
                  <a:close/>
                </a:path>
                <a:path w="1146175" h="981709">
                  <a:moveTo>
                    <a:pt x="689690" y="188666"/>
                  </a:moveTo>
                  <a:lnTo>
                    <a:pt x="688919" y="189140"/>
                  </a:lnTo>
                  <a:lnTo>
                    <a:pt x="689963" y="189140"/>
                  </a:lnTo>
                  <a:lnTo>
                    <a:pt x="689690" y="188666"/>
                  </a:lnTo>
                  <a:close/>
                </a:path>
              </a:pathLst>
            </a:custGeom>
            <a:solidFill>
              <a:srgbClr val="1736B1"/>
            </a:solidFill>
          </p:spPr>
          <p:txBody>
            <a:bodyPr wrap="square" lIns="0" tIns="0" rIns="0" bIns="0" rtlCol="0"/>
            <a:lstStyle/>
            <a:p>
              <a:endParaRPr/>
            </a:p>
          </p:txBody>
        </p:sp>
      </p:grpSp>
      <p:sp>
        <p:nvSpPr>
          <p:cNvPr id="6" name="object 6"/>
          <p:cNvSpPr/>
          <p:nvPr/>
        </p:nvSpPr>
        <p:spPr>
          <a:xfrm>
            <a:off x="0" y="0"/>
            <a:ext cx="4050665" cy="1991995"/>
          </a:xfrm>
          <a:custGeom>
            <a:avLst/>
            <a:gdLst/>
            <a:ahLst/>
            <a:cxnLst/>
            <a:rect l="l" t="t" r="r" b="b"/>
            <a:pathLst>
              <a:path w="4050665" h="1991995">
                <a:moveTo>
                  <a:pt x="4050038" y="0"/>
                </a:moveTo>
                <a:lnTo>
                  <a:pt x="0" y="0"/>
                </a:lnTo>
                <a:lnTo>
                  <a:pt x="0" y="1991868"/>
                </a:lnTo>
                <a:lnTo>
                  <a:pt x="2900172" y="1991868"/>
                </a:lnTo>
                <a:lnTo>
                  <a:pt x="4050038" y="0"/>
                </a:lnTo>
                <a:close/>
              </a:path>
            </a:pathLst>
          </a:custGeom>
          <a:solidFill>
            <a:srgbClr val="1736B1"/>
          </a:solidFill>
        </p:spPr>
        <p:txBody>
          <a:bodyPr wrap="square" lIns="0" tIns="0" rIns="0" bIns="0" rtlCol="0"/>
          <a:lstStyle/>
          <a:p>
            <a:endParaRPr/>
          </a:p>
        </p:txBody>
      </p:sp>
      <p:sp>
        <p:nvSpPr>
          <p:cNvPr id="7" name="object 7"/>
          <p:cNvSpPr txBox="1">
            <a:spLocks noGrp="1"/>
          </p:cNvSpPr>
          <p:nvPr>
            <p:ph type="title"/>
          </p:nvPr>
        </p:nvSpPr>
        <p:spPr>
          <a:xfrm>
            <a:off x="3962400" y="8058"/>
            <a:ext cx="13868400" cy="1858842"/>
          </a:xfrm>
          <a:prstGeom prst="rect">
            <a:avLst/>
          </a:prstGeom>
        </p:spPr>
        <p:txBody>
          <a:bodyPr vert="horz" wrap="square" lIns="0" tIns="12065" rIns="0" bIns="0" rtlCol="0">
            <a:spAutoFit/>
          </a:bodyPr>
          <a:lstStyle/>
          <a:p>
            <a:pPr marL="12700">
              <a:lnSpc>
                <a:spcPct val="100000"/>
              </a:lnSpc>
              <a:spcBef>
                <a:spcPts val="95"/>
              </a:spcBef>
            </a:pPr>
            <a:r>
              <a:rPr lang="en-US" sz="6000" b="1" spc="60" dirty="0">
                <a:solidFill>
                  <a:srgbClr val="1736B1"/>
                </a:solidFill>
                <a:latin typeface="Lucida Sans"/>
                <a:cs typeface="Lucida Sans"/>
              </a:rPr>
              <a:t>Institute for Artificial Intelligence and Big Data (AIBIG)</a:t>
            </a:r>
            <a:endParaRPr sz="6000" dirty="0">
              <a:latin typeface="Lucida Sans"/>
              <a:cs typeface="Lucida Sans"/>
            </a:endParaRPr>
          </a:p>
        </p:txBody>
      </p:sp>
      <p:sp>
        <p:nvSpPr>
          <p:cNvPr id="8" name="object 8"/>
          <p:cNvSpPr/>
          <p:nvPr/>
        </p:nvSpPr>
        <p:spPr>
          <a:xfrm>
            <a:off x="815340" y="4165091"/>
            <a:ext cx="586740" cy="608330"/>
          </a:xfrm>
          <a:custGeom>
            <a:avLst/>
            <a:gdLst/>
            <a:ahLst/>
            <a:cxnLst/>
            <a:rect l="l" t="t" r="r" b="b"/>
            <a:pathLst>
              <a:path w="586740" h="608329">
                <a:moveTo>
                  <a:pt x="441960" y="224028"/>
                </a:moveTo>
                <a:lnTo>
                  <a:pt x="429704" y="180987"/>
                </a:lnTo>
                <a:lnTo>
                  <a:pt x="416255" y="166001"/>
                </a:lnTo>
                <a:lnTo>
                  <a:pt x="416255" y="224028"/>
                </a:lnTo>
                <a:lnTo>
                  <a:pt x="406209" y="261823"/>
                </a:lnTo>
                <a:lnTo>
                  <a:pt x="379285" y="291693"/>
                </a:lnTo>
                <a:lnTo>
                  <a:pt x="340321" y="311327"/>
                </a:lnTo>
                <a:lnTo>
                  <a:pt x="294132" y="318389"/>
                </a:lnTo>
                <a:lnTo>
                  <a:pt x="245211" y="311327"/>
                </a:lnTo>
                <a:lnTo>
                  <a:pt x="206552" y="291693"/>
                </a:lnTo>
                <a:lnTo>
                  <a:pt x="181140" y="261823"/>
                </a:lnTo>
                <a:lnTo>
                  <a:pt x="172008" y="224028"/>
                </a:lnTo>
                <a:lnTo>
                  <a:pt x="181140" y="188315"/>
                </a:lnTo>
                <a:lnTo>
                  <a:pt x="206552" y="158165"/>
                </a:lnTo>
                <a:lnTo>
                  <a:pt x="245211" y="137325"/>
                </a:lnTo>
                <a:lnTo>
                  <a:pt x="294132" y="129540"/>
                </a:lnTo>
                <a:lnTo>
                  <a:pt x="340321" y="137325"/>
                </a:lnTo>
                <a:lnTo>
                  <a:pt x="379285" y="158165"/>
                </a:lnTo>
                <a:lnTo>
                  <a:pt x="406209" y="188315"/>
                </a:lnTo>
                <a:lnTo>
                  <a:pt x="416255" y="224028"/>
                </a:lnTo>
                <a:lnTo>
                  <a:pt x="416255" y="166001"/>
                </a:lnTo>
                <a:lnTo>
                  <a:pt x="396963" y="144500"/>
                </a:lnTo>
                <a:lnTo>
                  <a:pt x="369062" y="129540"/>
                </a:lnTo>
                <a:lnTo>
                  <a:pt x="349758" y="119202"/>
                </a:lnTo>
                <a:lnTo>
                  <a:pt x="294132" y="109728"/>
                </a:lnTo>
                <a:lnTo>
                  <a:pt x="235775" y="119202"/>
                </a:lnTo>
                <a:lnTo>
                  <a:pt x="188874" y="144500"/>
                </a:lnTo>
                <a:lnTo>
                  <a:pt x="157645" y="180987"/>
                </a:lnTo>
                <a:lnTo>
                  <a:pt x="146304" y="224028"/>
                </a:lnTo>
                <a:lnTo>
                  <a:pt x="153644" y="260743"/>
                </a:lnTo>
                <a:lnTo>
                  <a:pt x="174269" y="292188"/>
                </a:lnTo>
                <a:lnTo>
                  <a:pt x="205994" y="316712"/>
                </a:lnTo>
                <a:lnTo>
                  <a:pt x="246672" y="332651"/>
                </a:lnTo>
                <a:lnTo>
                  <a:pt x="294132" y="338328"/>
                </a:lnTo>
                <a:lnTo>
                  <a:pt x="349758" y="329565"/>
                </a:lnTo>
                <a:lnTo>
                  <a:pt x="371602" y="318389"/>
                </a:lnTo>
                <a:lnTo>
                  <a:pt x="396963" y="305422"/>
                </a:lnTo>
                <a:lnTo>
                  <a:pt x="429704" y="269163"/>
                </a:lnTo>
                <a:lnTo>
                  <a:pt x="441960" y="224028"/>
                </a:lnTo>
                <a:close/>
              </a:path>
              <a:path w="586740" h="608329">
                <a:moveTo>
                  <a:pt x="586740" y="227457"/>
                </a:moveTo>
                <a:lnTo>
                  <a:pt x="581926" y="187121"/>
                </a:lnTo>
                <a:lnTo>
                  <a:pt x="568083" y="148920"/>
                </a:lnTo>
                <a:lnTo>
                  <a:pt x="546112" y="113576"/>
                </a:lnTo>
                <a:lnTo>
                  <a:pt x="535686" y="102235"/>
                </a:lnTo>
                <a:lnTo>
                  <a:pt x="535686" y="227457"/>
                </a:lnTo>
                <a:lnTo>
                  <a:pt x="530313" y="268935"/>
                </a:lnTo>
                <a:lnTo>
                  <a:pt x="515391" y="310654"/>
                </a:lnTo>
                <a:lnTo>
                  <a:pt x="492696" y="352145"/>
                </a:lnTo>
                <a:lnTo>
                  <a:pt x="464032" y="392887"/>
                </a:lnTo>
                <a:lnTo>
                  <a:pt x="431152" y="432422"/>
                </a:lnTo>
                <a:lnTo>
                  <a:pt x="395871" y="470242"/>
                </a:lnTo>
                <a:lnTo>
                  <a:pt x="359956" y="505866"/>
                </a:lnTo>
                <a:lnTo>
                  <a:pt x="325196" y="538810"/>
                </a:lnTo>
                <a:lnTo>
                  <a:pt x="293370" y="568579"/>
                </a:lnTo>
                <a:lnTo>
                  <a:pt x="286981" y="568579"/>
                </a:lnTo>
                <a:lnTo>
                  <a:pt x="255155" y="538810"/>
                </a:lnTo>
                <a:lnTo>
                  <a:pt x="220383" y="505866"/>
                </a:lnTo>
                <a:lnTo>
                  <a:pt x="184467" y="470242"/>
                </a:lnTo>
                <a:lnTo>
                  <a:pt x="149174" y="432422"/>
                </a:lnTo>
                <a:lnTo>
                  <a:pt x="116293" y="392887"/>
                </a:lnTo>
                <a:lnTo>
                  <a:pt x="87617" y="352145"/>
                </a:lnTo>
                <a:lnTo>
                  <a:pt x="64922" y="310654"/>
                </a:lnTo>
                <a:lnTo>
                  <a:pt x="49987" y="268935"/>
                </a:lnTo>
                <a:lnTo>
                  <a:pt x="44627" y="227457"/>
                </a:lnTo>
                <a:lnTo>
                  <a:pt x="51371" y="184340"/>
                </a:lnTo>
                <a:lnTo>
                  <a:pt x="70510" y="144767"/>
                </a:lnTo>
                <a:lnTo>
                  <a:pt x="100355" y="109867"/>
                </a:lnTo>
                <a:lnTo>
                  <a:pt x="139242" y="80772"/>
                </a:lnTo>
                <a:lnTo>
                  <a:pt x="185483" y="58597"/>
                </a:lnTo>
                <a:lnTo>
                  <a:pt x="237413" y="44462"/>
                </a:lnTo>
                <a:lnTo>
                  <a:pt x="293370" y="39497"/>
                </a:lnTo>
                <a:lnTo>
                  <a:pt x="348957" y="44462"/>
                </a:lnTo>
                <a:lnTo>
                  <a:pt x="399973" y="58597"/>
                </a:lnTo>
                <a:lnTo>
                  <a:pt x="444957" y="80772"/>
                </a:lnTo>
                <a:lnTo>
                  <a:pt x="482473" y="109867"/>
                </a:lnTo>
                <a:lnTo>
                  <a:pt x="511060" y="144767"/>
                </a:lnTo>
                <a:lnTo>
                  <a:pt x="529285" y="184340"/>
                </a:lnTo>
                <a:lnTo>
                  <a:pt x="535686" y="227457"/>
                </a:lnTo>
                <a:lnTo>
                  <a:pt x="535686" y="102235"/>
                </a:lnTo>
                <a:lnTo>
                  <a:pt x="481317" y="54178"/>
                </a:lnTo>
                <a:lnTo>
                  <a:pt x="440283" y="31521"/>
                </a:lnTo>
                <a:lnTo>
                  <a:pt x="394690" y="14478"/>
                </a:lnTo>
                <a:lnTo>
                  <a:pt x="345414" y="3733"/>
                </a:lnTo>
                <a:lnTo>
                  <a:pt x="293370" y="0"/>
                </a:lnTo>
                <a:lnTo>
                  <a:pt x="239636" y="3733"/>
                </a:lnTo>
                <a:lnTo>
                  <a:pt x="189471" y="14478"/>
                </a:lnTo>
                <a:lnTo>
                  <a:pt x="143611" y="31521"/>
                </a:lnTo>
                <a:lnTo>
                  <a:pt x="102793" y="54178"/>
                </a:lnTo>
                <a:lnTo>
                  <a:pt x="67741" y="81762"/>
                </a:lnTo>
                <a:lnTo>
                  <a:pt x="39204" y="113576"/>
                </a:lnTo>
                <a:lnTo>
                  <a:pt x="17907" y="148920"/>
                </a:lnTo>
                <a:lnTo>
                  <a:pt x="4597" y="187121"/>
                </a:lnTo>
                <a:lnTo>
                  <a:pt x="0" y="227457"/>
                </a:lnTo>
                <a:lnTo>
                  <a:pt x="5168" y="272072"/>
                </a:lnTo>
                <a:lnTo>
                  <a:pt x="19697" y="316636"/>
                </a:lnTo>
                <a:lnTo>
                  <a:pt x="42037" y="360756"/>
                </a:lnTo>
                <a:lnTo>
                  <a:pt x="70675" y="404025"/>
                </a:lnTo>
                <a:lnTo>
                  <a:pt x="104101" y="446024"/>
                </a:lnTo>
                <a:lnTo>
                  <a:pt x="140766" y="486346"/>
                </a:lnTo>
                <a:lnTo>
                  <a:pt x="179171" y="524598"/>
                </a:lnTo>
                <a:lnTo>
                  <a:pt x="217792" y="560362"/>
                </a:lnTo>
                <a:lnTo>
                  <a:pt x="255092" y="593217"/>
                </a:lnTo>
                <a:lnTo>
                  <a:pt x="257479" y="595541"/>
                </a:lnTo>
                <a:lnTo>
                  <a:pt x="264668" y="600646"/>
                </a:lnTo>
                <a:lnTo>
                  <a:pt x="276618" y="605764"/>
                </a:lnTo>
                <a:lnTo>
                  <a:pt x="293370" y="608076"/>
                </a:lnTo>
                <a:lnTo>
                  <a:pt x="307416" y="605764"/>
                </a:lnTo>
                <a:lnTo>
                  <a:pt x="319671" y="600646"/>
                </a:lnTo>
                <a:lnTo>
                  <a:pt x="328345" y="595541"/>
                </a:lnTo>
                <a:lnTo>
                  <a:pt x="331647" y="593217"/>
                </a:lnTo>
                <a:lnTo>
                  <a:pt x="359600" y="568579"/>
                </a:lnTo>
                <a:lnTo>
                  <a:pt x="368935" y="560362"/>
                </a:lnTo>
                <a:lnTo>
                  <a:pt x="407555" y="524598"/>
                </a:lnTo>
                <a:lnTo>
                  <a:pt x="445960" y="486346"/>
                </a:lnTo>
                <a:lnTo>
                  <a:pt x="482625" y="446024"/>
                </a:lnTo>
                <a:lnTo>
                  <a:pt x="516051" y="404025"/>
                </a:lnTo>
                <a:lnTo>
                  <a:pt x="544690" y="360756"/>
                </a:lnTo>
                <a:lnTo>
                  <a:pt x="567029" y="316636"/>
                </a:lnTo>
                <a:lnTo>
                  <a:pt x="581558" y="272072"/>
                </a:lnTo>
                <a:lnTo>
                  <a:pt x="586740" y="227457"/>
                </a:lnTo>
                <a:close/>
              </a:path>
            </a:pathLst>
          </a:custGeom>
          <a:solidFill>
            <a:srgbClr val="006FC0"/>
          </a:solidFill>
        </p:spPr>
        <p:txBody>
          <a:bodyPr wrap="square" lIns="0" tIns="0" rIns="0" bIns="0" rtlCol="0"/>
          <a:lstStyle/>
          <a:p>
            <a:endParaRPr/>
          </a:p>
        </p:txBody>
      </p:sp>
      <p:sp>
        <p:nvSpPr>
          <p:cNvPr id="9" name="object 9"/>
          <p:cNvSpPr/>
          <p:nvPr/>
        </p:nvSpPr>
        <p:spPr>
          <a:xfrm>
            <a:off x="781812" y="3148583"/>
            <a:ext cx="622300" cy="675640"/>
          </a:xfrm>
          <a:custGeom>
            <a:avLst/>
            <a:gdLst/>
            <a:ahLst/>
            <a:cxnLst/>
            <a:rect l="l" t="t" r="r" b="b"/>
            <a:pathLst>
              <a:path w="622300" h="675639">
                <a:moveTo>
                  <a:pt x="544703" y="46863"/>
                </a:moveTo>
                <a:lnTo>
                  <a:pt x="93954" y="46863"/>
                </a:lnTo>
                <a:lnTo>
                  <a:pt x="59235" y="52597"/>
                </a:lnTo>
                <a:lnTo>
                  <a:pt x="29165" y="68738"/>
                </a:lnTo>
                <a:lnTo>
                  <a:pt x="8000" y="93690"/>
                </a:lnTo>
                <a:lnTo>
                  <a:pt x="62" y="125606"/>
                </a:lnTo>
                <a:lnTo>
                  <a:pt x="0" y="596265"/>
                </a:lnTo>
                <a:lnTo>
                  <a:pt x="8001" y="628786"/>
                </a:lnTo>
                <a:lnTo>
                  <a:pt x="29165" y="653653"/>
                </a:lnTo>
                <a:lnTo>
                  <a:pt x="59235" y="669542"/>
                </a:lnTo>
                <a:lnTo>
                  <a:pt x="93954" y="675132"/>
                </a:lnTo>
                <a:lnTo>
                  <a:pt x="544703" y="675132"/>
                </a:lnTo>
                <a:lnTo>
                  <a:pt x="576357" y="669542"/>
                </a:lnTo>
                <a:lnTo>
                  <a:pt x="600678" y="653653"/>
                </a:lnTo>
                <a:lnTo>
                  <a:pt x="616283" y="628786"/>
                </a:lnTo>
                <a:lnTo>
                  <a:pt x="616371" y="628269"/>
                </a:lnTo>
                <a:lnTo>
                  <a:pt x="93954" y="628269"/>
                </a:lnTo>
                <a:lnTo>
                  <a:pt x="73176" y="625518"/>
                </a:lnTo>
                <a:lnTo>
                  <a:pt x="58332" y="618267"/>
                </a:lnTo>
                <a:lnTo>
                  <a:pt x="49425" y="608016"/>
                </a:lnTo>
                <a:lnTo>
                  <a:pt x="46456" y="596265"/>
                </a:lnTo>
                <a:lnTo>
                  <a:pt x="46456" y="219710"/>
                </a:lnTo>
                <a:lnTo>
                  <a:pt x="621791" y="219710"/>
                </a:lnTo>
                <a:lnTo>
                  <a:pt x="621791" y="172847"/>
                </a:lnTo>
                <a:lnTo>
                  <a:pt x="46456" y="172847"/>
                </a:lnTo>
                <a:lnTo>
                  <a:pt x="46519" y="125606"/>
                </a:lnTo>
                <a:lnTo>
                  <a:pt x="49425" y="114105"/>
                </a:lnTo>
                <a:lnTo>
                  <a:pt x="58332" y="103854"/>
                </a:lnTo>
                <a:lnTo>
                  <a:pt x="73176" y="96603"/>
                </a:lnTo>
                <a:lnTo>
                  <a:pt x="93954" y="93852"/>
                </a:lnTo>
                <a:lnTo>
                  <a:pt x="616311" y="93852"/>
                </a:lnTo>
                <a:lnTo>
                  <a:pt x="616283" y="93690"/>
                </a:lnTo>
                <a:lnTo>
                  <a:pt x="600678" y="68738"/>
                </a:lnTo>
                <a:lnTo>
                  <a:pt x="576357" y="52597"/>
                </a:lnTo>
                <a:lnTo>
                  <a:pt x="544703" y="46863"/>
                </a:lnTo>
                <a:close/>
              </a:path>
              <a:path w="622300" h="675639">
                <a:moveTo>
                  <a:pt x="621791" y="219710"/>
                </a:moveTo>
                <a:lnTo>
                  <a:pt x="591185" y="219710"/>
                </a:lnTo>
                <a:lnTo>
                  <a:pt x="591185" y="596265"/>
                </a:lnTo>
                <a:lnTo>
                  <a:pt x="585993" y="608016"/>
                </a:lnTo>
                <a:lnTo>
                  <a:pt x="573468" y="618267"/>
                </a:lnTo>
                <a:lnTo>
                  <a:pt x="558180" y="625518"/>
                </a:lnTo>
                <a:lnTo>
                  <a:pt x="544703" y="628269"/>
                </a:lnTo>
                <a:lnTo>
                  <a:pt x="616371" y="628269"/>
                </a:lnTo>
                <a:lnTo>
                  <a:pt x="621791" y="596265"/>
                </a:lnTo>
                <a:lnTo>
                  <a:pt x="621791" y="219710"/>
                </a:lnTo>
                <a:close/>
              </a:path>
              <a:path w="622300" h="675639">
                <a:moveTo>
                  <a:pt x="171018" y="471424"/>
                </a:moveTo>
                <a:lnTo>
                  <a:pt x="124561" y="471424"/>
                </a:lnTo>
                <a:lnTo>
                  <a:pt x="113098" y="473995"/>
                </a:lnTo>
                <a:lnTo>
                  <a:pt x="103319" y="480853"/>
                </a:lnTo>
                <a:lnTo>
                  <a:pt x="96509" y="490712"/>
                </a:lnTo>
                <a:lnTo>
                  <a:pt x="93954" y="502285"/>
                </a:lnTo>
                <a:lnTo>
                  <a:pt x="93954" y="549275"/>
                </a:lnTo>
                <a:lnTo>
                  <a:pt x="96509" y="563368"/>
                </a:lnTo>
                <a:lnTo>
                  <a:pt x="103319" y="578770"/>
                </a:lnTo>
                <a:lnTo>
                  <a:pt x="113098" y="591173"/>
                </a:lnTo>
                <a:lnTo>
                  <a:pt x="124561" y="596265"/>
                </a:lnTo>
                <a:lnTo>
                  <a:pt x="171018" y="596265"/>
                </a:lnTo>
                <a:lnTo>
                  <a:pt x="185120" y="591173"/>
                </a:lnTo>
                <a:lnTo>
                  <a:pt x="200706" y="578770"/>
                </a:lnTo>
                <a:lnTo>
                  <a:pt x="213321" y="563368"/>
                </a:lnTo>
                <a:lnTo>
                  <a:pt x="218516" y="549275"/>
                </a:lnTo>
                <a:lnTo>
                  <a:pt x="124561" y="549275"/>
                </a:lnTo>
                <a:lnTo>
                  <a:pt x="124561" y="502285"/>
                </a:lnTo>
                <a:lnTo>
                  <a:pt x="218516" y="502285"/>
                </a:lnTo>
                <a:lnTo>
                  <a:pt x="213321" y="490712"/>
                </a:lnTo>
                <a:lnTo>
                  <a:pt x="200706" y="480853"/>
                </a:lnTo>
                <a:lnTo>
                  <a:pt x="185120" y="473995"/>
                </a:lnTo>
                <a:lnTo>
                  <a:pt x="171018" y="471424"/>
                </a:lnTo>
                <a:close/>
              </a:path>
              <a:path w="622300" h="675639">
                <a:moveTo>
                  <a:pt x="342049" y="471424"/>
                </a:moveTo>
                <a:lnTo>
                  <a:pt x="295579" y="471424"/>
                </a:lnTo>
                <a:lnTo>
                  <a:pt x="281643" y="473995"/>
                </a:lnTo>
                <a:lnTo>
                  <a:pt x="266425" y="480853"/>
                </a:lnTo>
                <a:lnTo>
                  <a:pt x="254176" y="490712"/>
                </a:lnTo>
                <a:lnTo>
                  <a:pt x="249148" y="502285"/>
                </a:lnTo>
                <a:lnTo>
                  <a:pt x="249148" y="549275"/>
                </a:lnTo>
                <a:lnTo>
                  <a:pt x="254176" y="563368"/>
                </a:lnTo>
                <a:lnTo>
                  <a:pt x="266425" y="578770"/>
                </a:lnTo>
                <a:lnTo>
                  <a:pt x="281643" y="591173"/>
                </a:lnTo>
                <a:lnTo>
                  <a:pt x="295579" y="596265"/>
                </a:lnTo>
                <a:lnTo>
                  <a:pt x="342049" y="596265"/>
                </a:lnTo>
                <a:lnTo>
                  <a:pt x="353671" y="591173"/>
                </a:lnTo>
                <a:lnTo>
                  <a:pt x="363813" y="578770"/>
                </a:lnTo>
                <a:lnTo>
                  <a:pt x="370988" y="563368"/>
                </a:lnTo>
                <a:lnTo>
                  <a:pt x="373710" y="549275"/>
                </a:lnTo>
                <a:lnTo>
                  <a:pt x="295579" y="549275"/>
                </a:lnTo>
                <a:lnTo>
                  <a:pt x="295579" y="502285"/>
                </a:lnTo>
                <a:lnTo>
                  <a:pt x="373710" y="502285"/>
                </a:lnTo>
                <a:lnTo>
                  <a:pt x="370988" y="490712"/>
                </a:lnTo>
                <a:lnTo>
                  <a:pt x="363813" y="480853"/>
                </a:lnTo>
                <a:lnTo>
                  <a:pt x="353671" y="473995"/>
                </a:lnTo>
                <a:lnTo>
                  <a:pt x="342049" y="471424"/>
                </a:lnTo>
                <a:close/>
              </a:path>
              <a:path w="622300" h="675639">
                <a:moveTo>
                  <a:pt x="497204" y="471424"/>
                </a:moveTo>
                <a:lnTo>
                  <a:pt x="466597" y="471424"/>
                </a:lnTo>
                <a:lnTo>
                  <a:pt x="445986" y="473995"/>
                </a:lnTo>
                <a:lnTo>
                  <a:pt x="431509" y="480853"/>
                </a:lnTo>
                <a:lnTo>
                  <a:pt x="422969" y="490712"/>
                </a:lnTo>
                <a:lnTo>
                  <a:pt x="420166" y="502285"/>
                </a:lnTo>
                <a:lnTo>
                  <a:pt x="420166" y="549275"/>
                </a:lnTo>
                <a:lnTo>
                  <a:pt x="422969" y="563368"/>
                </a:lnTo>
                <a:lnTo>
                  <a:pt x="431509" y="578770"/>
                </a:lnTo>
                <a:lnTo>
                  <a:pt x="445986" y="591173"/>
                </a:lnTo>
                <a:lnTo>
                  <a:pt x="466597" y="596265"/>
                </a:lnTo>
                <a:lnTo>
                  <a:pt x="497204" y="596265"/>
                </a:lnTo>
                <a:lnTo>
                  <a:pt x="518021" y="591173"/>
                </a:lnTo>
                <a:lnTo>
                  <a:pt x="532860" y="578770"/>
                </a:lnTo>
                <a:lnTo>
                  <a:pt x="541746" y="563368"/>
                </a:lnTo>
                <a:lnTo>
                  <a:pt x="544703" y="549275"/>
                </a:lnTo>
                <a:lnTo>
                  <a:pt x="466597" y="549275"/>
                </a:lnTo>
                <a:lnTo>
                  <a:pt x="466597" y="502285"/>
                </a:lnTo>
                <a:lnTo>
                  <a:pt x="544703" y="502285"/>
                </a:lnTo>
                <a:lnTo>
                  <a:pt x="541746" y="490712"/>
                </a:lnTo>
                <a:lnTo>
                  <a:pt x="532860" y="480853"/>
                </a:lnTo>
                <a:lnTo>
                  <a:pt x="518021" y="473995"/>
                </a:lnTo>
                <a:lnTo>
                  <a:pt x="497204" y="471424"/>
                </a:lnTo>
                <a:close/>
              </a:path>
              <a:path w="622300" h="675639">
                <a:moveTo>
                  <a:pt x="218516" y="502285"/>
                </a:moveTo>
                <a:lnTo>
                  <a:pt x="171018" y="502285"/>
                </a:lnTo>
                <a:lnTo>
                  <a:pt x="171018" y="549275"/>
                </a:lnTo>
                <a:lnTo>
                  <a:pt x="218516" y="549275"/>
                </a:lnTo>
                <a:lnTo>
                  <a:pt x="218516" y="502285"/>
                </a:lnTo>
                <a:close/>
              </a:path>
              <a:path w="622300" h="675639">
                <a:moveTo>
                  <a:pt x="373710" y="502285"/>
                </a:moveTo>
                <a:lnTo>
                  <a:pt x="342049" y="502285"/>
                </a:lnTo>
                <a:lnTo>
                  <a:pt x="342049" y="549275"/>
                </a:lnTo>
                <a:lnTo>
                  <a:pt x="373710" y="549275"/>
                </a:lnTo>
                <a:lnTo>
                  <a:pt x="373710" y="502285"/>
                </a:lnTo>
                <a:close/>
              </a:path>
              <a:path w="622300" h="675639">
                <a:moveTo>
                  <a:pt x="544703" y="502285"/>
                </a:moveTo>
                <a:lnTo>
                  <a:pt x="497204" y="502285"/>
                </a:lnTo>
                <a:lnTo>
                  <a:pt x="497204" y="549275"/>
                </a:lnTo>
                <a:lnTo>
                  <a:pt x="544703" y="549275"/>
                </a:lnTo>
                <a:lnTo>
                  <a:pt x="544703" y="502285"/>
                </a:lnTo>
                <a:close/>
              </a:path>
              <a:path w="622300" h="675639">
                <a:moveTo>
                  <a:pt x="171018" y="298704"/>
                </a:moveTo>
                <a:lnTo>
                  <a:pt x="124561" y="298704"/>
                </a:lnTo>
                <a:lnTo>
                  <a:pt x="113098" y="301525"/>
                </a:lnTo>
                <a:lnTo>
                  <a:pt x="103319" y="310134"/>
                </a:lnTo>
                <a:lnTo>
                  <a:pt x="96509" y="324742"/>
                </a:lnTo>
                <a:lnTo>
                  <a:pt x="93954" y="345567"/>
                </a:lnTo>
                <a:lnTo>
                  <a:pt x="93954" y="376427"/>
                </a:lnTo>
                <a:lnTo>
                  <a:pt x="96509" y="397271"/>
                </a:lnTo>
                <a:lnTo>
                  <a:pt x="103319" y="411924"/>
                </a:lnTo>
                <a:lnTo>
                  <a:pt x="113098" y="420576"/>
                </a:lnTo>
                <a:lnTo>
                  <a:pt x="124561" y="423418"/>
                </a:lnTo>
                <a:lnTo>
                  <a:pt x="171018" y="423418"/>
                </a:lnTo>
                <a:lnTo>
                  <a:pt x="185120" y="420576"/>
                </a:lnTo>
                <a:lnTo>
                  <a:pt x="200706" y="411924"/>
                </a:lnTo>
                <a:lnTo>
                  <a:pt x="213321" y="397271"/>
                </a:lnTo>
                <a:lnTo>
                  <a:pt x="218516" y="376427"/>
                </a:lnTo>
                <a:lnTo>
                  <a:pt x="124561" y="376427"/>
                </a:lnTo>
                <a:lnTo>
                  <a:pt x="124561" y="345567"/>
                </a:lnTo>
                <a:lnTo>
                  <a:pt x="218516" y="345567"/>
                </a:lnTo>
                <a:lnTo>
                  <a:pt x="213321" y="324742"/>
                </a:lnTo>
                <a:lnTo>
                  <a:pt x="200706" y="310134"/>
                </a:lnTo>
                <a:lnTo>
                  <a:pt x="185120" y="301525"/>
                </a:lnTo>
                <a:lnTo>
                  <a:pt x="171018" y="298704"/>
                </a:lnTo>
                <a:close/>
              </a:path>
              <a:path w="622300" h="675639">
                <a:moveTo>
                  <a:pt x="342049" y="298704"/>
                </a:moveTo>
                <a:lnTo>
                  <a:pt x="295579" y="298704"/>
                </a:lnTo>
                <a:lnTo>
                  <a:pt x="281643" y="301525"/>
                </a:lnTo>
                <a:lnTo>
                  <a:pt x="266425" y="310134"/>
                </a:lnTo>
                <a:lnTo>
                  <a:pt x="254176" y="324742"/>
                </a:lnTo>
                <a:lnTo>
                  <a:pt x="249148" y="345567"/>
                </a:lnTo>
                <a:lnTo>
                  <a:pt x="249148" y="376427"/>
                </a:lnTo>
                <a:lnTo>
                  <a:pt x="254176" y="397271"/>
                </a:lnTo>
                <a:lnTo>
                  <a:pt x="266425" y="411924"/>
                </a:lnTo>
                <a:lnTo>
                  <a:pt x="281643" y="420576"/>
                </a:lnTo>
                <a:lnTo>
                  <a:pt x="295579" y="423418"/>
                </a:lnTo>
                <a:lnTo>
                  <a:pt x="342049" y="423418"/>
                </a:lnTo>
                <a:lnTo>
                  <a:pt x="353671" y="420576"/>
                </a:lnTo>
                <a:lnTo>
                  <a:pt x="363813" y="411924"/>
                </a:lnTo>
                <a:lnTo>
                  <a:pt x="370988" y="397271"/>
                </a:lnTo>
                <a:lnTo>
                  <a:pt x="373710" y="376427"/>
                </a:lnTo>
                <a:lnTo>
                  <a:pt x="295579" y="376427"/>
                </a:lnTo>
                <a:lnTo>
                  <a:pt x="295579" y="345567"/>
                </a:lnTo>
                <a:lnTo>
                  <a:pt x="373710" y="345567"/>
                </a:lnTo>
                <a:lnTo>
                  <a:pt x="370988" y="324742"/>
                </a:lnTo>
                <a:lnTo>
                  <a:pt x="363813" y="310134"/>
                </a:lnTo>
                <a:lnTo>
                  <a:pt x="353671" y="301525"/>
                </a:lnTo>
                <a:lnTo>
                  <a:pt x="342049" y="298704"/>
                </a:lnTo>
                <a:close/>
              </a:path>
              <a:path w="622300" h="675639">
                <a:moveTo>
                  <a:pt x="497204" y="298704"/>
                </a:moveTo>
                <a:lnTo>
                  <a:pt x="466597" y="298704"/>
                </a:lnTo>
                <a:lnTo>
                  <a:pt x="445986" y="301525"/>
                </a:lnTo>
                <a:lnTo>
                  <a:pt x="431509" y="310134"/>
                </a:lnTo>
                <a:lnTo>
                  <a:pt x="422969" y="324742"/>
                </a:lnTo>
                <a:lnTo>
                  <a:pt x="420166" y="345567"/>
                </a:lnTo>
                <a:lnTo>
                  <a:pt x="420166" y="376427"/>
                </a:lnTo>
                <a:lnTo>
                  <a:pt x="422969" y="397271"/>
                </a:lnTo>
                <a:lnTo>
                  <a:pt x="431509" y="411924"/>
                </a:lnTo>
                <a:lnTo>
                  <a:pt x="445986" y="420576"/>
                </a:lnTo>
                <a:lnTo>
                  <a:pt x="466597" y="423418"/>
                </a:lnTo>
                <a:lnTo>
                  <a:pt x="497204" y="423418"/>
                </a:lnTo>
                <a:lnTo>
                  <a:pt x="518021" y="420576"/>
                </a:lnTo>
                <a:lnTo>
                  <a:pt x="532860" y="411924"/>
                </a:lnTo>
                <a:lnTo>
                  <a:pt x="541746" y="397271"/>
                </a:lnTo>
                <a:lnTo>
                  <a:pt x="544703" y="376427"/>
                </a:lnTo>
                <a:lnTo>
                  <a:pt x="466597" y="376427"/>
                </a:lnTo>
                <a:lnTo>
                  <a:pt x="466597" y="345567"/>
                </a:lnTo>
                <a:lnTo>
                  <a:pt x="544703" y="345567"/>
                </a:lnTo>
                <a:lnTo>
                  <a:pt x="541746" y="324742"/>
                </a:lnTo>
                <a:lnTo>
                  <a:pt x="532860" y="310134"/>
                </a:lnTo>
                <a:lnTo>
                  <a:pt x="518021" y="301525"/>
                </a:lnTo>
                <a:lnTo>
                  <a:pt x="497204" y="298704"/>
                </a:lnTo>
                <a:close/>
              </a:path>
              <a:path w="622300" h="675639">
                <a:moveTo>
                  <a:pt x="218516" y="345567"/>
                </a:moveTo>
                <a:lnTo>
                  <a:pt x="171018" y="345567"/>
                </a:lnTo>
                <a:lnTo>
                  <a:pt x="171018" y="376427"/>
                </a:lnTo>
                <a:lnTo>
                  <a:pt x="218516" y="376427"/>
                </a:lnTo>
                <a:lnTo>
                  <a:pt x="218516" y="345567"/>
                </a:lnTo>
                <a:close/>
              </a:path>
              <a:path w="622300" h="675639">
                <a:moveTo>
                  <a:pt x="373710" y="345567"/>
                </a:moveTo>
                <a:lnTo>
                  <a:pt x="342049" y="345567"/>
                </a:lnTo>
                <a:lnTo>
                  <a:pt x="342049" y="376427"/>
                </a:lnTo>
                <a:lnTo>
                  <a:pt x="373710" y="376427"/>
                </a:lnTo>
                <a:lnTo>
                  <a:pt x="373710" y="345567"/>
                </a:lnTo>
                <a:close/>
              </a:path>
              <a:path w="622300" h="675639">
                <a:moveTo>
                  <a:pt x="544703" y="345567"/>
                </a:moveTo>
                <a:lnTo>
                  <a:pt x="497204" y="345567"/>
                </a:lnTo>
                <a:lnTo>
                  <a:pt x="497204" y="376427"/>
                </a:lnTo>
                <a:lnTo>
                  <a:pt x="544703" y="376427"/>
                </a:lnTo>
                <a:lnTo>
                  <a:pt x="544703" y="345567"/>
                </a:lnTo>
                <a:close/>
              </a:path>
              <a:path w="622300" h="675639">
                <a:moveTo>
                  <a:pt x="616311" y="93852"/>
                </a:moveTo>
                <a:lnTo>
                  <a:pt x="544703" y="93852"/>
                </a:lnTo>
                <a:lnTo>
                  <a:pt x="558180" y="96603"/>
                </a:lnTo>
                <a:lnTo>
                  <a:pt x="573468" y="103854"/>
                </a:lnTo>
                <a:lnTo>
                  <a:pt x="585993" y="114105"/>
                </a:lnTo>
                <a:lnTo>
                  <a:pt x="591074" y="125606"/>
                </a:lnTo>
                <a:lnTo>
                  <a:pt x="591185" y="172847"/>
                </a:lnTo>
                <a:lnTo>
                  <a:pt x="621791" y="172847"/>
                </a:lnTo>
                <a:lnTo>
                  <a:pt x="621749" y="125606"/>
                </a:lnTo>
                <a:lnTo>
                  <a:pt x="616311" y="93852"/>
                </a:lnTo>
                <a:close/>
              </a:path>
              <a:path w="622300" h="675639">
                <a:moveTo>
                  <a:pt x="218516" y="93852"/>
                </a:moveTo>
                <a:lnTo>
                  <a:pt x="171018" y="93852"/>
                </a:lnTo>
                <a:lnTo>
                  <a:pt x="171018" y="125857"/>
                </a:lnTo>
                <a:lnTo>
                  <a:pt x="186855" y="125857"/>
                </a:lnTo>
                <a:lnTo>
                  <a:pt x="198483" y="125606"/>
                </a:lnTo>
                <a:lnTo>
                  <a:pt x="208624" y="123856"/>
                </a:lnTo>
                <a:lnTo>
                  <a:pt x="215796" y="119106"/>
                </a:lnTo>
                <a:lnTo>
                  <a:pt x="218516" y="109855"/>
                </a:lnTo>
                <a:lnTo>
                  <a:pt x="218516" y="93852"/>
                </a:lnTo>
                <a:close/>
              </a:path>
              <a:path w="622300" h="675639">
                <a:moveTo>
                  <a:pt x="466597" y="93852"/>
                </a:moveTo>
                <a:lnTo>
                  <a:pt x="420166" y="93852"/>
                </a:lnTo>
                <a:lnTo>
                  <a:pt x="420166" y="125857"/>
                </a:lnTo>
                <a:lnTo>
                  <a:pt x="434936" y="125857"/>
                </a:lnTo>
                <a:lnTo>
                  <a:pt x="446565" y="125606"/>
                </a:lnTo>
                <a:lnTo>
                  <a:pt x="456706" y="123856"/>
                </a:lnTo>
                <a:lnTo>
                  <a:pt x="463878" y="119106"/>
                </a:lnTo>
                <a:lnTo>
                  <a:pt x="466597" y="109855"/>
                </a:lnTo>
                <a:lnTo>
                  <a:pt x="466597" y="93852"/>
                </a:lnTo>
                <a:close/>
              </a:path>
              <a:path w="622300" h="675639">
                <a:moveTo>
                  <a:pt x="186855" y="0"/>
                </a:moveTo>
                <a:lnTo>
                  <a:pt x="184380" y="2734"/>
                </a:lnTo>
                <a:lnTo>
                  <a:pt x="178936" y="9874"/>
                </a:lnTo>
                <a:lnTo>
                  <a:pt x="173492" y="19823"/>
                </a:lnTo>
                <a:lnTo>
                  <a:pt x="171018" y="30988"/>
                </a:lnTo>
                <a:lnTo>
                  <a:pt x="171018" y="46863"/>
                </a:lnTo>
                <a:lnTo>
                  <a:pt x="218516" y="46863"/>
                </a:lnTo>
                <a:lnTo>
                  <a:pt x="218516" y="30988"/>
                </a:lnTo>
                <a:lnTo>
                  <a:pt x="215796" y="19823"/>
                </a:lnTo>
                <a:lnTo>
                  <a:pt x="208624" y="9874"/>
                </a:lnTo>
                <a:lnTo>
                  <a:pt x="198483" y="2734"/>
                </a:lnTo>
                <a:lnTo>
                  <a:pt x="186855" y="0"/>
                </a:lnTo>
                <a:close/>
              </a:path>
              <a:path w="622300" h="675639">
                <a:moveTo>
                  <a:pt x="434936" y="0"/>
                </a:moveTo>
                <a:lnTo>
                  <a:pt x="432629" y="2734"/>
                </a:lnTo>
                <a:lnTo>
                  <a:pt x="427551" y="9874"/>
                </a:lnTo>
                <a:lnTo>
                  <a:pt x="422474" y="19823"/>
                </a:lnTo>
                <a:lnTo>
                  <a:pt x="420166" y="30988"/>
                </a:lnTo>
                <a:lnTo>
                  <a:pt x="420166" y="46863"/>
                </a:lnTo>
                <a:lnTo>
                  <a:pt x="466597" y="46863"/>
                </a:lnTo>
                <a:lnTo>
                  <a:pt x="466597" y="30988"/>
                </a:lnTo>
                <a:lnTo>
                  <a:pt x="463878" y="19823"/>
                </a:lnTo>
                <a:lnTo>
                  <a:pt x="456706" y="9874"/>
                </a:lnTo>
                <a:lnTo>
                  <a:pt x="446565" y="2734"/>
                </a:lnTo>
                <a:lnTo>
                  <a:pt x="434936" y="0"/>
                </a:lnTo>
                <a:close/>
              </a:path>
            </a:pathLst>
          </a:custGeom>
          <a:solidFill>
            <a:srgbClr val="006FC0"/>
          </a:solidFill>
        </p:spPr>
        <p:txBody>
          <a:bodyPr wrap="square" lIns="0" tIns="0" rIns="0" bIns="0" rtlCol="0"/>
          <a:lstStyle/>
          <a:p>
            <a:endParaRPr/>
          </a:p>
        </p:txBody>
      </p:sp>
      <p:sp>
        <p:nvSpPr>
          <p:cNvPr id="10" name="object 10"/>
          <p:cNvSpPr txBox="1"/>
          <p:nvPr/>
        </p:nvSpPr>
        <p:spPr>
          <a:xfrm>
            <a:off x="1689861" y="3037154"/>
            <a:ext cx="8213727" cy="6407010"/>
          </a:xfrm>
          <a:prstGeom prst="rect">
            <a:avLst/>
          </a:prstGeom>
        </p:spPr>
        <p:txBody>
          <a:bodyPr vert="horz" wrap="square" lIns="0" tIns="11430" rIns="0" bIns="0" rtlCol="0">
            <a:spAutoFit/>
          </a:bodyPr>
          <a:lstStyle/>
          <a:p>
            <a:pPr marL="82550" marR="878205">
              <a:lnSpc>
                <a:spcPct val="121200"/>
              </a:lnSpc>
              <a:spcBef>
                <a:spcPts val="90"/>
              </a:spcBef>
            </a:pPr>
            <a:r>
              <a:rPr sz="2600" dirty="0">
                <a:solidFill>
                  <a:srgbClr val="1F487C"/>
                </a:solidFill>
                <a:latin typeface="Arial Rounded MT Bold"/>
                <a:cs typeface="Arial Rounded MT Bold"/>
              </a:rPr>
              <a:t>As</a:t>
            </a:r>
            <a:r>
              <a:rPr sz="2600" spc="35" dirty="0">
                <a:solidFill>
                  <a:srgbClr val="1F487C"/>
                </a:solidFill>
                <a:latin typeface="Arial Rounded MT Bold"/>
                <a:cs typeface="Arial Rounded MT Bold"/>
              </a:rPr>
              <a:t> </a:t>
            </a:r>
            <a:r>
              <a:rPr sz="2600" dirty="0">
                <a:solidFill>
                  <a:srgbClr val="1F487C"/>
                </a:solidFill>
                <a:latin typeface="Arial Rounded MT Bold"/>
                <a:cs typeface="Arial Rounded MT Bold"/>
              </a:rPr>
              <a:t>Centre</a:t>
            </a:r>
            <a:r>
              <a:rPr sz="2600" spc="25" dirty="0">
                <a:solidFill>
                  <a:srgbClr val="1F487C"/>
                </a:solidFill>
                <a:latin typeface="Arial Rounded MT Bold"/>
                <a:cs typeface="Arial Rounded MT Bold"/>
              </a:rPr>
              <a:t> </a:t>
            </a:r>
            <a:r>
              <a:rPr sz="2600" dirty="0">
                <a:solidFill>
                  <a:srgbClr val="1F487C"/>
                </a:solidFill>
                <a:latin typeface="Arial Rounded MT Bold"/>
                <a:cs typeface="Arial Rounded MT Bold"/>
              </a:rPr>
              <a:t>of</a:t>
            </a:r>
            <a:r>
              <a:rPr sz="2600" spc="350" dirty="0">
                <a:solidFill>
                  <a:srgbClr val="1F487C"/>
                </a:solidFill>
                <a:latin typeface="Arial Rounded MT Bold"/>
                <a:cs typeface="Arial Rounded MT Bold"/>
              </a:rPr>
              <a:t> </a:t>
            </a:r>
            <a:r>
              <a:rPr sz="2600" dirty="0">
                <a:solidFill>
                  <a:srgbClr val="1F487C"/>
                </a:solidFill>
                <a:latin typeface="Arial Rounded MT Bold"/>
                <a:cs typeface="Arial Rounded MT Bold"/>
              </a:rPr>
              <a:t>Excellence</a:t>
            </a:r>
            <a:r>
              <a:rPr sz="2600" spc="40" dirty="0">
                <a:solidFill>
                  <a:srgbClr val="1F487C"/>
                </a:solidFill>
                <a:latin typeface="Arial Rounded MT Bold"/>
                <a:cs typeface="Arial Rounded MT Bold"/>
              </a:rPr>
              <a:t> </a:t>
            </a:r>
            <a:r>
              <a:rPr sz="2600" dirty="0">
                <a:solidFill>
                  <a:srgbClr val="1F487C"/>
                </a:solidFill>
                <a:latin typeface="Arial Rounded MT Bold"/>
                <a:cs typeface="Arial Rounded MT Bold"/>
              </a:rPr>
              <a:t>(CoE),</a:t>
            </a:r>
            <a:r>
              <a:rPr sz="2600" spc="25" dirty="0">
                <a:solidFill>
                  <a:srgbClr val="1F487C"/>
                </a:solidFill>
                <a:latin typeface="Arial Rounded MT Bold"/>
                <a:cs typeface="Arial Rounded MT Bold"/>
              </a:rPr>
              <a:t> </a:t>
            </a:r>
            <a:r>
              <a:rPr sz="2600" spc="-10" dirty="0">
                <a:solidFill>
                  <a:srgbClr val="1F487C"/>
                </a:solidFill>
                <a:latin typeface="Arial Rounded MT Bold"/>
                <a:cs typeface="Arial Rounded MT Bold"/>
              </a:rPr>
              <a:t>established </a:t>
            </a:r>
            <a:r>
              <a:rPr sz="2600" dirty="0">
                <a:solidFill>
                  <a:srgbClr val="1F487C"/>
                </a:solidFill>
                <a:latin typeface="Arial Rounded MT Bold"/>
                <a:cs typeface="Arial Rounded MT Bold"/>
              </a:rPr>
              <a:t>in</a:t>
            </a:r>
            <a:r>
              <a:rPr sz="2600" spc="70" dirty="0">
                <a:solidFill>
                  <a:srgbClr val="1F487C"/>
                </a:solidFill>
                <a:latin typeface="Arial Rounded MT Bold"/>
                <a:cs typeface="Arial Rounded MT Bold"/>
              </a:rPr>
              <a:t> </a:t>
            </a:r>
            <a:r>
              <a:rPr sz="2600" dirty="0">
                <a:solidFill>
                  <a:srgbClr val="1F487C"/>
                </a:solidFill>
                <a:latin typeface="Arial Rounded MT Bold"/>
                <a:cs typeface="Arial Rounded MT Bold"/>
              </a:rPr>
              <a:t>September</a:t>
            </a:r>
            <a:r>
              <a:rPr sz="2600" spc="50" dirty="0">
                <a:solidFill>
                  <a:srgbClr val="1F487C"/>
                </a:solidFill>
                <a:latin typeface="Arial Rounded MT Bold"/>
                <a:cs typeface="Arial Rounded MT Bold"/>
              </a:rPr>
              <a:t> </a:t>
            </a:r>
            <a:r>
              <a:rPr sz="2600" spc="-10" dirty="0">
                <a:solidFill>
                  <a:srgbClr val="1F487C"/>
                </a:solidFill>
                <a:latin typeface="Arial Rounded MT Bold"/>
                <a:cs typeface="Arial Rounded MT Bold"/>
              </a:rPr>
              <a:t>2017.</a:t>
            </a:r>
            <a:endParaRPr sz="2600" dirty="0">
              <a:latin typeface="Arial Rounded MT Bold"/>
              <a:cs typeface="Arial Rounded MT Bold"/>
            </a:endParaRPr>
          </a:p>
          <a:p>
            <a:pPr marL="82550">
              <a:lnSpc>
                <a:spcPct val="100000"/>
              </a:lnSpc>
              <a:spcBef>
                <a:spcPts val="225"/>
              </a:spcBef>
            </a:pPr>
            <a:r>
              <a:rPr sz="2600" dirty="0">
                <a:solidFill>
                  <a:srgbClr val="1F487C"/>
                </a:solidFill>
                <a:latin typeface="Arial Rounded MT Bold"/>
                <a:cs typeface="Arial Rounded MT Bold"/>
              </a:rPr>
              <a:t>Located at</a:t>
            </a:r>
            <a:r>
              <a:rPr sz="2600" spc="5" dirty="0">
                <a:solidFill>
                  <a:srgbClr val="1F487C"/>
                </a:solidFill>
                <a:latin typeface="Arial Rounded MT Bold"/>
                <a:cs typeface="Arial Rounded MT Bold"/>
              </a:rPr>
              <a:t> </a:t>
            </a:r>
            <a:r>
              <a:rPr sz="2600" dirty="0">
                <a:solidFill>
                  <a:srgbClr val="1F487C"/>
                </a:solidFill>
                <a:latin typeface="Arial Rounded MT Bold"/>
                <a:cs typeface="Arial Rounded MT Bold"/>
              </a:rPr>
              <a:t>UMK City Campus,</a:t>
            </a:r>
            <a:r>
              <a:rPr sz="2600" spc="10" dirty="0">
                <a:solidFill>
                  <a:srgbClr val="1F487C"/>
                </a:solidFill>
                <a:latin typeface="Arial Rounded MT Bold"/>
                <a:cs typeface="Arial Rounded MT Bold"/>
              </a:rPr>
              <a:t> </a:t>
            </a:r>
            <a:r>
              <a:rPr sz="2600" dirty="0">
                <a:solidFill>
                  <a:srgbClr val="1F487C"/>
                </a:solidFill>
                <a:latin typeface="Arial Rounded MT Bold"/>
                <a:cs typeface="Arial Rounded MT Bold"/>
              </a:rPr>
              <a:t>Pengkalan</a:t>
            </a:r>
            <a:r>
              <a:rPr sz="2600" spc="-20" dirty="0">
                <a:solidFill>
                  <a:srgbClr val="1F487C"/>
                </a:solidFill>
                <a:latin typeface="Arial Rounded MT Bold"/>
                <a:cs typeface="Arial Rounded MT Bold"/>
              </a:rPr>
              <a:t> </a:t>
            </a:r>
            <a:r>
              <a:rPr sz="2600" spc="-10" dirty="0">
                <a:solidFill>
                  <a:srgbClr val="1F487C"/>
                </a:solidFill>
                <a:latin typeface="Arial Rounded MT Bold"/>
                <a:cs typeface="Arial Rounded MT Bold"/>
              </a:rPr>
              <a:t>Chepa,</a:t>
            </a:r>
            <a:endParaRPr sz="2600" dirty="0">
              <a:latin typeface="Arial Rounded MT Bold"/>
              <a:cs typeface="Arial Rounded MT Bold"/>
            </a:endParaRPr>
          </a:p>
          <a:p>
            <a:pPr marL="82550">
              <a:lnSpc>
                <a:spcPct val="100000"/>
              </a:lnSpc>
              <a:spcBef>
                <a:spcPts val="660"/>
              </a:spcBef>
            </a:pPr>
            <a:r>
              <a:rPr sz="2600" spc="-10" dirty="0">
                <a:solidFill>
                  <a:srgbClr val="1F487C"/>
                </a:solidFill>
                <a:latin typeface="Arial Rounded MT Bold"/>
                <a:cs typeface="Arial Rounded MT Bold"/>
              </a:rPr>
              <a:t>Kelantan.</a:t>
            </a:r>
            <a:endParaRPr sz="2600" dirty="0">
              <a:latin typeface="Arial Rounded MT Bold"/>
              <a:cs typeface="Arial Rounded MT Bold"/>
            </a:endParaRPr>
          </a:p>
          <a:p>
            <a:pPr marL="50800">
              <a:lnSpc>
                <a:spcPct val="100000"/>
              </a:lnSpc>
              <a:spcBef>
                <a:spcPts val="1789"/>
              </a:spcBef>
            </a:pPr>
            <a:r>
              <a:rPr sz="2600" u="sng" spc="-10" dirty="0">
                <a:solidFill>
                  <a:srgbClr val="0000FF"/>
                </a:solidFill>
                <a:uFill>
                  <a:solidFill>
                    <a:srgbClr val="0000FF"/>
                  </a:solidFill>
                </a:uFill>
                <a:latin typeface="Arial Rounded MT Bold"/>
                <a:cs typeface="Arial Rounded MT Bold"/>
                <a:hlinkClick r:id="rId2"/>
              </a:rPr>
              <a:t>http://aibig.umk.edu.my/</a:t>
            </a:r>
            <a:endParaRPr sz="2600" dirty="0">
              <a:latin typeface="Arial Rounded MT Bold"/>
              <a:cs typeface="Arial Rounded MT Bold"/>
            </a:endParaRPr>
          </a:p>
          <a:p>
            <a:pPr marL="12700">
              <a:lnSpc>
                <a:spcPct val="100000"/>
              </a:lnSpc>
              <a:spcBef>
                <a:spcPts val="1625"/>
              </a:spcBef>
            </a:pPr>
            <a:r>
              <a:rPr sz="2550" spc="-10" dirty="0">
                <a:solidFill>
                  <a:srgbClr val="1F487C"/>
                </a:solidFill>
                <a:latin typeface="Arial Rounded MT Bold"/>
                <a:cs typeface="Arial Rounded MT Bold"/>
              </a:rPr>
              <a:t>Facility:</a:t>
            </a:r>
            <a:r>
              <a:rPr sz="2550" spc="-30" dirty="0">
                <a:solidFill>
                  <a:srgbClr val="1F487C"/>
                </a:solidFill>
                <a:latin typeface="Arial Rounded MT Bold"/>
                <a:cs typeface="Arial Rounded MT Bold"/>
              </a:rPr>
              <a:t> </a:t>
            </a:r>
            <a:r>
              <a:rPr sz="2650" b="1" i="1" spc="-55" dirty="0">
                <a:solidFill>
                  <a:srgbClr val="FF9900"/>
                </a:solidFill>
                <a:latin typeface="Arial Rounded MT Bold"/>
                <a:cs typeface="Arial Rounded MT Bold"/>
              </a:rPr>
              <a:t>IR4.0</a:t>
            </a:r>
            <a:r>
              <a:rPr sz="2650" b="1" i="1" spc="-75" dirty="0">
                <a:solidFill>
                  <a:srgbClr val="FF9900"/>
                </a:solidFill>
                <a:latin typeface="Arial Rounded MT Bold"/>
                <a:cs typeface="Arial Rounded MT Bold"/>
              </a:rPr>
              <a:t> </a:t>
            </a:r>
            <a:r>
              <a:rPr sz="2650" b="1" i="1" spc="-85" dirty="0">
                <a:solidFill>
                  <a:srgbClr val="FF9900"/>
                </a:solidFill>
                <a:latin typeface="Arial Rounded MT Bold"/>
                <a:cs typeface="Arial Rounded MT Bold"/>
              </a:rPr>
              <a:t>Competence</a:t>
            </a:r>
            <a:r>
              <a:rPr sz="2650" b="1" i="1" spc="-80" dirty="0">
                <a:solidFill>
                  <a:srgbClr val="FF9900"/>
                </a:solidFill>
                <a:latin typeface="Arial Rounded MT Bold"/>
                <a:cs typeface="Arial Rounded MT Bold"/>
              </a:rPr>
              <a:t> </a:t>
            </a:r>
            <a:r>
              <a:rPr sz="2650" b="1" i="1" spc="-10" dirty="0">
                <a:solidFill>
                  <a:srgbClr val="FF9900"/>
                </a:solidFill>
                <a:latin typeface="Arial Rounded MT Bold"/>
                <a:cs typeface="Arial Rounded MT Bold"/>
              </a:rPr>
              <a:t>Centre</a:t>
            </a:r>
            <a:r>
              <a:rPr lang="en-US" sz="2650" b="1" i="1" spc="-10" dirty="0">
                <a:solidFill>
                  <a:srgbClr val="FF9900"/>
                </a:solidFill>
                <a:latin typeface="Arial Rounded MT Bold"/>
                <a:cs typeface="Arial Rounded MT Bold"/>
              </a:rPr>
              <a:t>  </a:t>
            </a:r>
            <a:r>
              <a:rPr lang="en-US" sz="2550" spc="-10" dirty="0">
                <a:solidFill>
                  <a:schemeClr val="tx2">
                    <a:lumMod val="60000"/>
                    <a:lumOff val="40000"/>
                  </a:schemeClr>
                </a:solidFill>
                <a:latin typeface="Arial Rounded MT Bold"/>
                <a:cs typeface="Arial Rounded MT Bold"/>
              </a:rPr>
              <a:t>f</a:t>
            </a:r>
            <a:r>
              <a:rPr lang="en-US" sz="2550" b="1" spc="-10" dirty="0">
                <a:solidFill>
                  <a:schemeClr val="tx2">
                    <a:lumMod val="60000"/>
                    <a:lumOff val="40000"/>
                  </a:schemeClr>
                </a:solidFill>
                <a:latin typeface="Arial Rounded MT Bold"/>
                <a:cs typeface="Arial Rounded MT Bold"/>
              </a:rPr>
              <a:t>unded by MOHE</a:t>
            </a:r>
            <a:endParaRPr sz="2550" dirty="0">
              <a:solidFill>
                <a:schemeClr val="tx2">
                  <a:lumMod val="60000"/>
                  <a:lumOff val="40000"/>
                </a:schemeClr>
              </a:solidFill>
              <a:latin typeface="Arial Rounded MT Bold"/>
              <a:cs typeface="Arial Rounded MT Bold"/>
            </a:endParaRPr>
          </a:p>
          <a:p>
            <a:pPr marL="527685" indent="-515620">
              <a:lnSpc>
                <a:spcPct val="100000"/>
              </a:lnSpc>
              <a:spcBef>
                <a:spcPts val="595"/>
              </a:spcBef>
              <a:buFont typeface="Arial"/>
              <a:buChar char="•"/>
              <a:tabLst>
                <a:tab pos="527685" algn="l"/>
                <a:tab pos="528320" algn="l"/>
              </a:tabLst>
            </a:pPr>
            <a:r>
              <a:rPr sz="2550" dirty="0">
                <a:solidFill>
                  <a:srgbClr val="1F487C"/>
                </a:solidFill>
                <a:latin typeface="Arial Rounded MT Bold"/>
                <a:cs typeface="Arial Rounded MT Bold"/>
              </a:rPr>
              <a:t>As</a:t>
            </a:r>
            <a:r>
              <a:rPr sz="2550" spc="-85" dirty="0">
                <a:solidFill>
                  <a:srgbClr val="1F487C"/>
                </a:solidFill>
                <a:latin typeface="Arial Rounded MT Bold"/>
                <a:cs typeface="Arial Rounded MT Bold"/>
              </a:rPr>
              <a:t> </a:t>
            </a:r>
            <a:r>
              <a:rPr sz="2550" spc="-20" dirty="0">
                <a:solidFill>
                  <a:srgbClr val="1F487C"/>
                </a:solidFill>
                <a:latin typeface="Arial Rounded MT Bold"/>
                <a:cs typeface="Arial Rounded MT Bold"/>
              </a:rPr>
              <a:t>Training</a:t>
            </a:r>
            <a:r>
              <a:rPr sz="2550" spc="-85" dirty="0">
                <a:solidFill>
                  <a:srgbClr val="1F487C"/>
                </a:solidFill>
                <a:latin typeface="Arial Rounded MT Bold"/>
                <a:cs typeface="Arial Rounded MT Bold"/>
              </a:rPr>
              <a:t> </a:t>
            </a:r>
            <a:r>
              <a:rPr sz="2550" spc="-10" dirty="0">
                <a:solidFill>
                  <a:srgbClr val="1F487C"/>
                </a:solidFill>
                <a:latin typeface="Arial Rounded MT Bold"/>
                <a:cs typeface="Arial Rounded MT Bold"/>
              </a:rPr>
              <a:t>Centre</a:t>
            </a:r>
            <a:r>
              <a:rPr sz="2550" spc="-85" dirty="0">
                <a:solidFill>
                  <a:srgbClr val="1F487C"/>
                </a:solidFill>
                <a:latin typeface="Arial Rounded MT Bold"/>
                <a:cs typeface="Arial Rounded MT Bold"/>
              </a:rPr>
              <a:t> </a:t>
            </a:r>
            <a:r>
              <a:rPr sz="2550" dirty="0">
                <a:solidFill>
                  <a:srgbClr val="1F487C"/>
                </a:solidFill>
                <a:latin typeface="Arial Rounded MT Bold"/>
                <a:cs typeface="Arial Rounded MT Bold"/>
              </a:rPr>
              <a:t>–</a:t>
            </a:r>
            <a:r>
              <a:rPr sz="2550" spc="-95" dirty="0">
                <a:solidFill>
                  <a:srgbClr val="1F487C"/>
                </a:solidFill>
                <a:latin typeface="Arial Rounded MT Bold"/>
                <a:cs typeface="Arial Rounded MT Bold"/>
              </a:rPr>
              <a:t> </a:t>
            </a:r>
            <a:r>
              <a:rPr sz="2550" spc="-30" dirty="0">
                <a:solidFill>
                  <a:srgbClr val="1F487C"/>
                </a:solidFill>
                <a:latin typeface="Arial Rounded MT Bold"/>
                <a:cs typeface="Arial Rounded MT Bold"/>
              </a:rPr>
              <a:t>To</a:t>
            </a:r>
            <a:r>
              <a:rPr sz="2550" spc="-85" dirty="0">
                <a:solidFill>
                  <a:srgbClr val="1F487C"/>
                </a:solidFill>
                <a:latin typeface="Arial Rounded MT Bold"/>
                <a:cs typeface="Arial Rounded MT Bold"/>
              </a:rPr>
              <a:t> </a:t>
            </a:r>
            <a:r>
              <a:rPr sz="2550" dirty="0">
                <a:solidFill>
                  <a:srgbClr val="1F487C"/>
                </a:solidFill>
                <a:latin typeface="Arial Rounded MT Bold"/>
                <a:cs typeface="Arial Rounded MT Bold"/>
              </a:rPr>
              <a:t>train</a:t>
            </a:r>
            <a:r>
              <a:rPr sz="2550" spc="-100" dirty="0">
                <a:solidFill>
                  <a:srgbClr val="1F487C"/>
                </a:solidFill>
                <a:latin typeface="Arial Rounded MT Bold"/>
                <a:cs typeface="Arial Rounded MT Bold"/>
              </a:rPr>
              <a:t> </a:t>
            </a:r>
            <a:r>
              <a:rPr sz="2550" dirty="0">
                <a:solidFill>
                  <a:srgbClr val="1F487C"/>
                </a:solidFill>
                <a:latin typeface="Arial Rounded MT Bold"/>
                <a:cs typeface="Arial Rounded MT Bold"/>
              </a:rPr>
              <a:t>and</a:t>
            </a:r>
            <a:r>
              <a:rPr sz="2550" spc="-95" dirty="0">
                <a:solidFill>
                  <a:srgbClr val="1F487C"/>
                </a:solidFill>
                <a:latin typeface="Arial Rounded MT Bold"/>
                <a:cs typeface="Arial Rounded MT Bold"/>
              </a:rPr>
              <a:t> </a:t>
            </a:r>
            <a:r>
              <a:rPr sz="2550" dirty="0">
                <a:solidFill>
                  <a:srgbClr val="1F487C"/>
                </a:solidFill>
                <a:latin typeface="Arial Rounded MT Bold"/>
                <a:cs typeface="Arial Rounded MT Bold"/>
              </a:rPr>
              <a:t>expose</a:t>
            </a:r>
            <a:r>
              <a:rPr sz="2550" spc="-85" dirty="0">
                <a:solidFill>
                  <a:srgbClr val="1F487C"/>
                </a:solidFill>
                <a:latin typeface="Arial Rounded MT Bold"/>
                <a:cs typeface="Arial Rounded MT Bold"/>
              </a:rPr>
              <a:t> </a:t>
            </a:r>
            <a:r>
              <a:rPr sz="2550" spc="-25" dirty="0">
                <a:solidFill>
                  <a:srgbClr val="1F487C"/>
                </a:solidFill>
                <a:latin typeface="Arial Rounded MT Bold"/>
                <a:cs typeface="Arial Rounded MT Bold"/>
              </a:rPr>
              <a:t>AI</a:t>
            </a:r>
            <a:endParaRPr sz="2550" dirty="0">
              <a:latin typeface="Arial Rounded MT Bold"/>
              <a:cs typeface="Arial Rounded MT Bold"/>
            </a:endParaRPr>
          </a:p>
          <a:p>
            <a:pPr marL="527685" marR="1412875">
              <a:lnSpc>
                <a:spcPct val="120000"/>
              </a:lnSpc>
            </a:pPr>
            <a:r>
              <a:rPr sz="2550" dirty="0">
                <a:solidFill>
                  <a:srgbClr val="1F487C"/>
                </a:solidFill>
                <a:latin typeface="Arial Rounded MT Bold"/>
                <a:cs typeface="Arial Rounded MT Bold"/>
              </a:rPr>
              <a:t>and</a:t>
            </a:r>
            <a:r>
              <a:rPr sz="2550" spc="-90" dirty="0">
                <a:solidFill>
                  <a:srgbClr val="1F487C"/>
                </a:solidFill>
                <a:latin typeface="Arial Rounded MT Bold"/>
                <a:cs typeface="Arial Rounded MT Bold"/>
              </a:rPr>
              <a:t> </a:t>
            </a:r>
            <a:r>
              <a:rPr sz="2550" dirty="0">
                <a:solidFill>
                  <a:srgbClr val="1F487C"/>
                </a:solidFill>
                <a:latin typeface="Arial Rounded MT Bold"/>
                <a:cs typeface="Arial Rounded MT Bold"/>
              </a:rPr>
              <a:t>Big</a:t>
            </a:r>
            <a:r>
              <a:rPr sz="2550" spc="-90" dirty="0">
                <a:solidFill>
                  <a:srgbClr val="1F487C"/>
                </a:solidFill>
                <a:latin typeface="Arial Rounded MT Bold"/>
                <a:cs typeface="Arial Rounded MT Bold"/>
              </a:rPr>
              <a:t> </a:t>
            </a:r>
            <a:r>
              <a:rPr sz="2550" dirty="0">
                <a:solidFill>
                  <a:srgbClr val="1F487C"/>
                </a:solidFill>
                <a:latin typeface="Arial Rounded MT Bold"/>
                <a:cs typeface="Arial Rounded MT Bold"/>
              </a:rPr>
              <a:t>Data</a:t>
            </a:r>
            <a:r>
              <a:rPr sz="2550" spc="-90" dirty="0">
                <a:solidFill>
                  <a:srgbClr val="1F487C"/>
                </a:solidFill>
                <a:latin typeface="Arial Rounded MT Bold"/>
                <a:cs typeface="Arial Rounded MT Bold"/>
              </a:rPr>
              <a:t> </a:t>
            </a:r>
            <a:r>
              <a:rPr sz="2550" dirty="0">
                <a:solidFill>
                  <a:srgbClr val="1F487C"/>
                </a:solidFill>
                <a:latin typeface="Arial Rounded MT Bold"/>
                <a:cs typeface="Arial Rounded MT Bold"/>
              </a:rPr>
              <a:t>For</a:t>
            </a:r>
            <a:r>
              <a:rPr sz="2550" spc="-100" dirty="0">
                <a:solidFill>
                  <a:srgbClr val="1F487C"/>
                </a:solidFill>
                <a:latin typeface="Arial Rounded MT Bold"/>
                <a:cs typeface="Arial Rounded MT Bold"/>
              </a:rPr>
              <a:t> </a:t>
            </a:r>
            <a:r>
              <a:rPr sz="2550" spc="-10" dirty="0">
                <a:solidFill>
                  <a:srgbClr val="1F487C"/>
                </a:solidFill>
                <a:latin typeface="Arial Rounded MT Bold"/>
                <a:cs typeface="Arial Rounded MT Bold"/>
              </a:rPr>
              <a:t>Students,</a:t>
            </a:r>
            <a:r>
              <a:rPr sz="2550" spc="-85" dirty="0">
                <a:solidFill>
                  <a:srgbClr val="1F487C"/>
                </a:solidFill>
                <a:latin typeface="Arial Rounded MT Bold"/>
                <a:cs typeface="Arial Rounded MT Bold"/>
              </a:rPr>
              <a:t> </a:t>
            </a:r>
            <a:r>
              <a:rPr sz="2550" dirty="0">
                <a:solidFill>
                  <a:srgbClr val="1F487C"/>
                </a:solidFill>
                <a:latin typeface="Arial Rounded MT Bold"/>
                <a:cs typeface="Arial Rounded MT Bold"/>
              </a:rPr>
              <a:t>Staffs,</a:t>
            </a:r>
            <a:r>
              <a:rPr sz="2550" spc="-85" dirty="0">
                <a:solidFill>
                  <a:srgbClr val="1F487C"/>
                </a:solidFill>
                <a:latin typeface="Arial Rounded MT Bold"/>
                <a:cs typeface="Arial Rounded MT Bold"/>
              </a:rPr>
              <a:t> </a:t>
            </a:r>
            <a:r>
              <a:rPr sz="2550" spc="-25" dirty="0">
                <a:solidFill>
                  <a:srgbClr val="1F487C"/>
                </a:solidFill>
                <a:latin typeface="Arial Rounded MT Bold"/>
                <a:cs typeface="Arial Rounded MT Bold"/>
              </a:rPr>
              <a:t>and </a:t>
            </a:r>
            <a:r>
              <a:rPr sz="2550" spc="-10" dirty="0">
                <a:solidFill>
                  <a:srgbClr val="1F487C"/>
                </a:solidFill>
                <a:latin typeface="Arial Rounded MT Bold"/>
                <a:cs typeface="Arial Rounded MT Bold"/>
              </a:rPr>
              <a:t>Community</a:t>
            </a:r>
            <a:endParaRPr sz="2550" dirty="0">
              <a:latin typeface="Arial Rounded MT Bold"/>
              <a:cs typeface="Arial Rounded MT Bold"/>
            </a:endParaRPr>
          </a:p>
          <a:p>
            <a:pPr marL="527685" marR="850265" indent="-515620">
              <a:lnSpc>
                <a:spcPct val="120000"/>
              </a:lnSpc>
              <a:buFont typeface="Arial"/>
              <a:buChar char="•"/>
              <a:tabLst>
                <a:tab pos="527685" algn="l"/>
                <a:tab pos="528320" algn="l"/>
              </a:tabLst>
            </a:pPr>
            <a:r>
              <a:rPr sz="2550" dirty="0">
                <a:solidFill>
                  <a:srgbClr val="1F487C"/>
                </a:solidFill>
                <a:latin typeface="Arial Rounded MT Bold"/>
                <a:cs typeface="Arial Rounded MT Bold"/>
              </a:rPr>
              <a:t>Certified</a:t>
            </a:r>
            <a:r>
              <a:rPr sz="2550" spc="-90" dirty="0">
                <a:solidFill>
                  <a:srgbClr val="1F487C"/>
                </a:solidFill>
                <a:latin typeface="Arial Rounded MT Bold"/>
                <a:cs typeface="Arial Rounded MT Bold"/>
              </a:rPr>
              <a:t> </a:t>
            </a:r>
            <a:r>
              <a:rPr sz="2550" dirty="0">
                <a:solidFill>
                  <a:srgbClr val="1F487C"/>
                </a:solidFill>
                <a:latin typeface="Arial Rounded MT Bold"/>
                <a:cs typeface="Arial Rounded MT Bold"/>
              </a:rPr>
              <a:t>as</a:t>
            </a:r>
            <a:r>
              <a:rPr sz="2550" spc="-75" dirty="0">
                <a:solidFill>
                  <a:srgbClr val="1F487C"/>
                </a:solidFill>
                <a:latin typeface="Arial Rounded MT Bold"/>
                <a:cs typeface="Arial Rounded MT Bold"/>
              </a:rPr>
              <a:t> </a:t>
            </a:r>
            <a:r>
              <a:rPr sz="2550" spc="-10" dirty="0">
                <a:solidFill>
                  <a:srgbClr val="1F487C"/>
                </a:solidFill>
                <a:latin typeface="Arial Rounded MT Bold"/>
                <a:cs typeface="Arial Rounded MT Bold"/>
              </a:rPr>
              <a:t>Huawei</a:t>
            </a:r>
            <a:r>
              <a:rPr sz="2550" spc="-65" dirty="0">
                <a:solidFill>
                  <a:srgbClr val="1F487C"/>
                </a:solidFill>
                <a:latin typeface="Arial Rounded MT Bold"/>
                <a:cs typeface="Arial Rounded MT Bold"/>
              </a:rPr>
              <a:t> </a:t>
            </a:r>
            <a:r>
              <a:rPr sz="2550" dirty="0">
                <a:solidFill>
                  <a:srgbClr val="1F487C"/>
                </a:solidFill>
                <a:latin typeface="Arial Rounded MT Bold"/>
                <a:cs typeface="Arial Rounded MT Bold"/>
              </a:rPr>
              <a:t>ICT</a:t>
            </a:r>
            <a:r>
              <a:rPr sz="2550" spc="-75" dirty="0">
                <a:solidFill>
                  <a:srgbClr val="1F487C"/>
                </a:solidFill>
                <a:latin typeface="Arial Rounded MT Bold"/>
                <a:cs typeface="Arial Rounded MT Bold"/>
              </a:rPr>
              <a:t> </a:t>
            </a:r>
            <a:r>
              <a:rPr sz="2550" dirty="0">
                <a:solidFill>
                  <a:srgbClr val="1F487C"/>
                </a:solidFill>
                <a:latin typeface="Arial Rounded MT Bold"/>
                <a:cs typeface="Arial Rounded MT Bold"/>
              </a:rPr>
              <a:t>Academy</a:t>
            </a:r>
            <a:r>
              <a:rPr sz="2550" spc="-65" dirty="0">
                <a:solidFill>
                  <a:srgbClr val="1F487C"/>
                </a:solidFill>
                <a:latin typeface="Arial Rounded MT Bold"/>
                <a:cs typeface="Arial Rounded MT Bold"/>
              </a:rPr>
              <a:t> </a:t>
            </a:r>
            <a:r>
              <a:rPr sz="2550" spc="-10" dirty="0">
                <a:solidFill>
                  <a:srgbClr val="1F487C"/>
                </a:solidFill>
                <a:latin typeface="Arial Rounded MT Bold"/>
                <a:cs typeface="Arial Rounded MT Bold"/>
              </a:rPr>
              <a:t>Partner </a:t>
            </a:r>
            <a:r>
              <a:rPr sz="2550" dirty="0">
                <a:solidFill>
                  <a:srgbClr val="1F487C"/>
                </a:solidFill>
                <a:latin typeface="Arial Rounded MT Bold"/>
                <a:cs typeface="Arial Rounded MT Bold"/>
              </a:rPr>
              <a:t>starting</a:t>
            </a:r>
            <a:r>
              <a:rPr sz="2550" spc="-50" dirty="0">
                <a:solidFill>
                  <a:srgbClr val="1F487C"/>
                </a:solidFill>
                <a:latin typeface="Arial Rounded MT Bold"/>
                <a:cs typeface="Arial Rounded MT Bold"/>
              </a:rPr>
              <a:t> </a:t>
            </a:r>
            <a:r>
              <a:rPr sz="2550" dirty="0">
                <a:solidFill>
                  <a:srgbClr val="1F487C"/>
                </a:solidFill>
                <a:latin typeface="Arial Rounded MT Bold"/>
                <a:cs typeface="Arial Rounded MT Bold"/>
              </a:rPr>
              <a:t>21</a:t>
            </a:r>
            <a:r>
              <a:rPr sz="2550" spc="-55" dirty="0">
                <a:solidFill>
                  <a:srgbClr val="1F487C"/>
                </a:solidFill>
                <a:latin typeface="Arial Rounded MT Bold"/>
                <a:cs typeface="Arial Rounded MT Bold"/>
              </a:rPr>
              <a:t> </a:t>
            </a:r>
            <a:r>
              <a:rPr sz="2550" dirty="0">
                <a:solidFill>
                  <a:srgbClr val="1F487C"/>
                </a:solidFill>
                <a:latin typeface="Arial Rounded MT Bold"/>
                <a:cs typeface="Arial Rounded MT Bold"/>
              </a:rPr>
              <a:t>Aug</a:t>
            </a:r>
            <a:r>
              <a:rPr sz="2550" spc="-35" dirty="0">
                <a:solidFill>
                  <a:srgbClr val="1F487C"/>
                </a:solidFill>
                <a:latin typeface="Arial Rounded MT Bold"/>
                <a:cs typeface="Arial Rounded MT Bold"/>
              </a:rPr>
              <a:t> </a:t>
            </a:r>
            <a:r>
              <a:rPr sz="2550" spc="-20" dirty="0">
                <a:solidFill>
                  <a:srgbClr val="1F487C"/>
                </a:solidFill>
                <a:latin typeface="Arial Rounded MT Bold"/>
                <a:cs typeface="Arial Rounded MT Bold"/>
              </a:rPr>
              <a:t>2019</a:t>
            </a:r>
            <a:endParaRPr sz="2550" dirty="0">
              <a:latin typeface="Arial Rounded MT Bold"/>
              <a:cs typeface="Arial Rounded MT Bold"/>
            </a:endParaRPr>
          </a:p>
          <a:p>
            <a:pPr marL="527685" marR="733425" indent="-515620">
              <a:lnSpc>
                <a:spcPts val="3670"/>
              </a:lnSpc>
              <a:spcBef>
                <a:spcPts val="105"/>
              </a:spcBef>
              <a:buFont typeface="Arial"/>
              <a:buChar char="•"/>
              <a:tabLst>
                <a:tab pos="527685" algn="l"/>
                <a:tab pos="528320" algn="l"/>
              </a:tabLst>
            </a:pPr>
            <a:r>
              <a:rPr sz="2550" spc="-20" dirty="0">
                <a:solidFill>
                  <a:srgbClr val="1F487C"/>
                </a:solidFill>
                <a:latin typeface="Arial Rounded MT Bold"/>
                <a:cs typeface="Arial Rounded MT Bold"/>
              </a:rPr>
              <a:t>Professional</a:t>
            </a:r>
            <a:r>
              <a:rPr sz="2550" spc="-85" dirty="0">
                <a:solidFill>
                  <a:srgbClr val="1F487C"/>
                </a:solidFill>
                <a:latin typeface="Arial Rounded MT Bold"/>
                <a:cs typeface="Arial Rounded MT Bold"/>
              </a:rPr>
              <a:t> </a:t>
            </a:r>
            <a:r>
              <a:rPr sz="2550" spc="-20" dirty="0">
                <a:solidFill>
                  <a:srgbClr val="1F487C"/>
                </a:solidFill>
                <a:latin typeface="Arial Rounded MT Bold"/>
                <a:cs typeface="Arial Rounded MT Bold"/>
              </a:rPr>
              <a:t>Training</a:t>
            </a:r>
            <a:r>
              <a:rPr sz="2550" spc="-90" dirty="0">
                <a:solidFill>
                  <a:srgbClr val="1F487C"/>
                </a:solidFill>
                <a:latin typeface="Arial Rounded MT Bold"/>
                <a:cs typeface="Arial Rounded MT Bold"/>
              </a:rPr>
              <a:t> </a:t>
            </a:r>
            <a:r>
              <a:rPr sz="2550" spc="-10" dirty="0">
                <a:solidFill>
                  <a:srgbClr val="1F487C"/>
                </a:solidFill>
                <a:latin typeface="Arial Rounded MT Bold"/>
                <a:cs typeface="Arial Rounded MT Bold"/>
              </a:rPr>
              <a:t>Centre</a:t>
            </a:r>
            <a:r>
              <a:rPr sz="2550" spc="-100" dirty="0">
                <a:solidFill>
                  <a:srgbClr val="1F487C"/>
                </a:solidFill>
                <a:latin typeface="Arial Rounded MT Bold"/>
                <a:cs typeface="Arial Rounded MT Bold"/>
              </a:rPr>
              <a:t> </a:t>
            </a:r>
            <a:r>
              <a:rPr sz="2550" dirty="0">
                <a:solidFill>
                  <a:srgbClr val="1F487C"/>
                </a:solidFill>
                <a:latin typeface="Arial Rounded MT Bold"/>
                <a:cs typeface="Arial Rounded MT Bold"/>
              </a:rPr>
              <a:t>for</a:t>
            </a:r>
            <a:r>
              <a:rPr sz="2550" spc="-105" dirty="0">
                <a:solidFill>
                  <a:srgbClr val="1F487C"/>
                </a:solidFill>
                <a:latin typeface="Arial Rounded MT Bold"/>
                <a:cs typeface="Arial Rounded MT Bold"/>
              </a:rPr>
              <a:t> </a:t>
            </a:r>
            <a:r>
              <a:rPr sz="2550" spc="-10" dirty="0">
                <a:solidFill>
                  <a:srgbClr val="1F487C"/>
                </a:solidFill>
                <a:latin typeface="Arial Rounded MT Bold"/>
                <a:cs typeface="Arial Rounded MT Bold"/>
              </a:rPr>
              <a:t>Microsoft, </a:t>
            </a:r>
            <a:r>
              <a:rPr sz="2550" dirty="0">
                <a:solidFill>
                  <a:srgbClr val="1F487C"/>
                </a:solidFill>
                <a:latin typeface="Arial Rounded MT Bold"/>
                <a:cs typeface="Arial Rounded MT Bold"/>
              </a:rPr>
              <a:t>Alibaba</a:t>
            </a:r>
            <a:r>
              <a:rPr sz="2550" spc="-80" dirty="0">
                <a:solidFill>
                  <a:srgbClr val="1F487C"/>
                </a:solidFill>
                <a:latin typeface="Arial Rounded MT Bold"/>
                <a:cs typeface="Arial Rounded MT Bold"/>
              </a:rPr>
              <a:t> </a:t>
            </a:r>
            <a:r>
              <a:rPr sz="2550" dirty="0">
                <a:solidFill>
                  <a:srgbClr val="1F487C"/>
                </a:solidFill>
                <a:latin typeface="Arial Rounded MT Bold"/>
                <a:cs typeface="Arial Rounded MT Bold"/>
              </a:rPr>
              <a:t>&amp;</a:t>
            </a:r>
            <a:r>
              <a:rPr sz="2550" spc="-105" dirty="0">
                <a:solidFill>
                  <a:srgbClr val="1F487C"/>
                </a:solidFill>
                <a:latin typeface="Arial Rounded MT Bold"/>
                <a:cs typeface="Arial Rounded MT Bold"/>
              </a:rPr>
              <a:t> </a:t>
            </a:r>
            <a:r>
              <a:rPr sz="2550" spc="-10" dirty="0">
                <a:solidFill>
                  <a:srgbClr val="1F487C"/>
                </a:solidFill>
                <a:latin typeface="Arial Rounded MT Bold"/>
                <a:cs typeface="Arial Rounded MT Bold"/>
              </a:rPr>
              <a:t>Huawei</a:t>
            </a:r>
            <a:r>
              <a:rPr sz="2550" spc="-95" dirty="0">
                <a:solidFill>
                  <a:srgbClr val="1F487C"/>
                </a:solidFill>
                <a:latin typeface="Arial Rounded MT Bold"/>
                <a:cs typeface="Arial Rounded MT Bold"/>
              </a:rPr>
              <a:t> </a:t>
            </a:r>
            <a:r>
              <a:rPr sz="2550" spc="-10" dirty="0">
                <a:solidFill>
                  <a:srgbClr val="1F487C"/>
                </a:solidFill>
                <a:latin typeface="Arial Rounded MT Bold"/>
                <a:cs typeface="Arial Rounded MT Bold"/>
              </a:rPr>
              <a:t>certificates</a:t>
            </a:r>
            <a:endParaRPr sz="2550" dirty="0">
              <a:latin typeface="Arial Rounded MT Bold"/>
              <a:cs typeface="Arial Rounded MT Bold"/>
            </a:endParaRPr>
          </a:p>
        </p:txBody>
      </p:sp>
      <p:sp>
        <p:nvSpPr>
          <p:cNvPr id="11" name="object 11"/>
          <p:cNvSpPr/>
          <p:nvPr/>
        </p:nvSpPr>
        <p:spPr>
          <a:xfrm>
            <a:off x="865632" y="4998720"/>
            <a:ext cx="611505" cy="608330"/>
          </a:xfrm>
          <a:custGeom>
            <a:avLst/>
            <a:gdLst/>
            <a:ahLst/>
            <a:cxnLst/>
            <a:rect l="l" t="t" r="r" b="b"/>
            <a:pathLst>
              <a:path w="611505" h="608329">
                <a:moveTo>
                  <a:pt x="305562" y="0"/>
                </a:moveTo>
                <a:lnTo>
                  <a:pt x="255473" y="4025"/>
                </a:lnTo>
                <a:lnTo>
                  <a:pt x="208151" y="15652"/>
                </a:lnTo>
                <a:lnTo>
                  <a:pt x="164186" y="34207"/>
                </a:lnTo>
                <a:lnTo>
                  <a:pt x="124168" y="59017"/>
                </a:lnTo>
                <a:lnTo>
                  <a:pt x="88687" y="89408"/>
                </a:lnTo>
                <a:lnTo>
                  <a:pt x="58333" y="124705"/>
                </a:lnTo>
                <a:lnTo>
                  <a:pt x="33698" y="164237"/>
                </a:lnTo>
                <a:lnTo>
                  <a:pt x="15370" y="207329"/>
                </a:lnTo>
                <a:lnTo>
                  <a:pt x="3940" y="253307"/>
                </a:lnTo>
                <a:lnTo>
                  <a:pt x="0" y="301497"/>
                </a:lnTo>
                <a:lnTo>
                  <a:pt x="3940" y="351065"/>
                </a:lnTo>
                <a:lnTo>
                  <a:pt x="15370" y="398146"/>
                </a:lnTo>
                <a:lnTo>
                  <a:pt x="33698" y="442096"/>
                </a:lnTo>
                <a:lnTo>
                  <a:pt x="58333" y="482272"/>
                </a:lnTo>
                <a:lnTo>
                  <a:pt x="88687" y="518033"/>
                </a:lnTo>
                <a:lnTo>
                  <a:pt x="124168" y="548733"/>
                </a:lnTo>
                <a:lnTo>
                  <a:pt x="164186" y="573731"/>
                </a:lnTo>
                <a:lnTo>
                  <a:pt x="208151" y="592382"/>
                </a:lnTo>
                <a:lnTo>
                  <a:pt x="255473" y="604045"/>
                </a:lnTo>
                <a:lnTo>
                  <a:pt x="305562" y="608076"/>
                </a:lnTo>
                <a:lnTo>
                  <a:pt x="355656" y="604045"/>
                </a:lnTo>
                <a:lnTo>
                  <a:pt x="402982" y="592382"/>
                </a:lnTo>
                <a:lnTo>
                  <a:pt x="446948" y="573731"/>
                </a:lnTo>
                <a:lnTo>
                  <a:pt x="457433" y="567181"/>
                </a:lnTo>
                <a:lnTo>
                  <a:pt x="295211" y="567181"/>
                </a:lnTo>
                <a:lnTo>
                  <a:pt x="289082" y="562101"/>
                </a:lnTo>
                <a:lnTo>
                  <a:pt x="258965" y="562101"/>
                </a:lnTo>
                <a:lnTo>
                  <a:pt x="224157" y="555490"/>
                </a:lnTo>
                <a:lnTo>
                  <a:pt x="190328" y="543591"/>
                </a:lnTo>
                <a:lnTo>
                  <a:pt x="158442" y="526883"/>
                </a:lnTo>
                <a:lnTo>
                  <a:pt x="129463" y="505840"/>
                </a:lnTo>
                <a:lnTo>
                  <a:pt x="145083" y="495264"/>
                </a:lnTo>
                <a:lnTo>
                  <a:pt x="153274" y="490600"/>
                </a:lnTo>
                <a:lnTo>
                  <a:pt x="113931" y="490600"/>
                </a:lnTo>
                <a:lnTo>
                  <a:pt x="82862" y="453318"/>
                </a:lnTo>
                <a:lnTo>
                  <a:pt x="59553" y="410749"/>
                </a:lnTo>
                <a:lnTo>
                  <a:pt x="44012" y="363370"/>
                </a:lnTo>
                <a:lnTo>
                  <a:pt x="36245" y="311657"/>
                </a:lnTo>
                <a:lnTo>
                  <a:pt x="610316" y="311657"/>
                </a:lnTo>
                <a:lnTo>
                  <a:pt x="611124" y="301497"/>
                </a:lnTo>
                <a:lnTo>
                  <a:pt x="610282" y="291210"/>
                </a:lnTo>
                <a:lnTo>
                  <a:pt x="36245" y="291210"/>
                </a:lnTo>
                <a:lnTo>
                  <a:pt x="43850" y="246312"/>
                </a:lnTo>
                <a:lnTo>
                  <a:pt x="58259" y="203771"/>
                </a:lnTo>
                <a:lnTo>
                  <a:pt x="78495" y="164087"/>
                </a:lnTo>
                <a:lnTo>
                  <a:pt x="103581" y="127762"/>
                </a:lnTo>
                <a:lnTo>
                  <a:pt x="140501" y="127762"/>
                </a:lnTo>
                <a:lnTo>
                  <a:pt x="134733" y="123838"/>
                </a:lnTo>
                <a:lnTo>
                  <a:pt x="148982" y="87596"/>
                </a:lnTo>
                <a:lnTo>
                  <a:pt x="183214" y="67071"/>
                </a:lnTo>
                <a:lnTo>
                  <a:pt x="220359" y="51333"/>
                </a:lnTo>
                <a:lnTo>
                  <a:pt x="258965" y="40893"/>
                </a:lnTo>
                <a:lnTo>
                  <a:pt x="457733" y="40893"/>
                </a:lnTo>
                <a:lnTo>
                  <a:pt x="446948" y="34207"/>
                </a:lnTo>
                <a:lnTo>
                  <a:pt x="402982" y="15652"/>
                </a:lnTo>
                <a:lnTo>
                  <a:pt x="355656" y="4025"/>
                </a:lnTo>
                <a:lnTo>
                  <a:pt x="305562" y="0"/>
                </a:lnTo>
                <a:close/>
              </a:path>
              <a:path w="611505" h="608329">
                <a:moveTo>
                  <a:pt x="315912" y="449706"/>
                </a:moveTo>
                <a:lnTo>
                  <a:pt x="295211" y="449706"/>
                </a:lnTo>
                <a:lnTo>
                  <a:pt x="295211" y="567181"/>
                </a:lnTo>
                <a:lnTo>
                  <a:pt x="315912" y="567181"/>
                </a:lnTo>
                <a:lnTo>
                  <a:pt x="315912" y="449706"/>
                </a:lnTo>
                <a:close/>
              </a:path>
              <a:path w="611505" h="608329">
                <a:moveTo>
                  <a:pt x="426255" y="449706"/>
                </a:moveTo>
                <a:lnTo>
                  <a:pt x="315912" y="449706"/>
                </a:lnTo>
                <a:lnTo>
                  <a:pt x="336145" y="450659"/>
                </a:lnTo>
                <a:lnTo>
                  <a:pt x="357352" y="453516"/>
                </a:lnTo>
                <a:lnTo>
                  <a:pt x="378559" y="458279"/>
                </a:lnTo>
                <a:lnTo>
                  <a:pt x="398792" y="464946"/>
                </a:lnTo>
                <a:lnTo>
                  <a:pt x="381472" y="494583"/>
                </a:lnTo>
                <a:lnTo>
                  <a:pt x="361234" y="521827"/>
                </a:lnTo>
                <a:lnTo>
                  <a:pt x="339054" y="546189"/>
                </a:lnTo>
                <a:lnTo>
                  <a:pt x="315912" y="567181"/>
                </a:lnTo>
                <a:lnTo>
                  <a:pt x="457433" y="567181"/>
                </a:lnTo>
                <a:lnTo>
                  <a:pt x="465565" y="562101"/>
                </a:lnTo>
                <a:lnTo>
                  <a:pt x="346976" y="562101"/>
                </a:lnTo>
                <a:lnTo>
                  <a:pt x="368436" y="541984"/>
                </a:lnTo>
                <a:lnTo>
                  <a:pt x="386483" y="519938"/>
                </a:lnTo>
                <a:lnTo>
                  <a:pt x="401601" y="495986"/>
                </a:lnTo>
                <a:lnTo>
                  <a:pt x="414274" y="470153"/>
                </a:lnTo>
                <a:lnTo>
                  <a:pt x="459077" y="470153"/>
                </a:lnTo>
                <a:lnTo>
                  <a:pt x="443224" y="462508"/>
                </a:lnTo>
                <a:lnTo>
                  <a:pt x="424688" y="454787"/>
                </a:lnTo>
                <a:lnTo>
                  <a:pt x="426255" y="449706"/>
                </a:lnTo>
                <a:close/>
              </a:path>
              <a:path w="611505" h="608329">
                <a:moveTo>
                  <a:pt x="215246" y="470153"/>
                </a:moveTo>
                <a:lnTo>
                  <a:pt x="196799" y="470153"/>
                </a:lnTo>
                <a:lnTo>
                  <a:pt x="209420" y="495986"/>
                </a:lnTo>
                <a:lnTo>
                  <a:pt x="223986" y="519938"/>
                </a:lnTo>
                <a:lnTo>
                  <a:pt x="240501" y="541984"/>
                </a:lnTo>
                <a:lnTo>
                  <a:pt x="258965" y="562101"/>
                </a:lnTo>
                <a:lnTo>
                  <a:pt x="289082" y="562101"/>
                </a:lnTo>
                <a:lnTo>
                  <a:pt x="269883" y="546189"/>
                </a:lnTo>
                <a:lnTo>
                  <a:pt x="247946" y="521827"/>
                </a:lnTo>
                <a:lnTo>
                  <a:pt x="228922" y="494583"/>
                </a:lnTo>
                <a:lnTo>
                  <a:pt x="215246" y="470153"/>
                </a:lnTo>
                <a:close/>
              </a:path>
              <a:path w="611505" h="608329">
                <a:moveTo>
                  <a:pt x="459077" y="470153"/>
                </a:moveTo>
                <a:lnTo>
                  <a:pt x="414274" y="470153"/>
                </a:lnTo>
                <a:lnTo>
                  <a:pt x="432812" y="477873"/>
                </a:lnTo>
                <a:lnTo>
                  <a:pt x="449897" y="486092"/>
                </a:lnTo>
                <a:lnTo>
                  <a:pt x="466030" y="495264"/>
                </a:lnTo>
                <a:lnTo>
                  <a:pt x="481711" y="505840"/>
                </a:lnTo>
                <a:lnTo>
                  <a:pt x="452622" y="526883"/>
                </a:lnTo>
                <a:lnTo>
                  <a:pt x="420154" y="543591"/>
                </a:lnTo>
                <a:lnTo>
                  <a:pt x="384781" y="555490"/>
                </a:lnTo>
                <a:lnTo>
                  <a:pt x="346976" y="562101"/>
                </a:lnTo>
                <a:lnTo>
                  <a:pt x="465565" y="562101"/>
                </a:lnTo>
                <a:lnTo>
                  <a:pt x="486966" y="548733"/>
                </a:lnTo>
                <a:lnTo>
                  <a:pt x="522446" y="518033"/>
                </a:lnTo>
                <a:lnTo>
                  <a:pt x="545729" y="490600"/>
                </a:lnTo>
                <a:lnTo>
                  <a:pt x="491998" y="490600"/>
                </a:lnTo>
                <a:lnTo>
                  <a:pt x="476390" y="479950"/>
                </a:lnTo>
                <a:lnTo>
                  <a:pt x="460295" y="470741"/>
                </a:lnTo>
                <a:lnTo>
                  <a:pt x="459077" y="470153"/>
                </a:lnTo>
                <a:close/>
              </a:path>
              <a:path w="611505" h="608329">
                <a:moveTo>
                  <a:pt x="176098" y="311657"/>
                </a:moveTo>
                <a:lnTo>
                  <a:pt x="155384" y="311657"/>
                </a:lnTo>
                <a:lnTo>
                  <a:pt x="160240" y="349148"/>
                </a:lnTo>
                <a:lnTo>
                  <a:pt x="167035" y="385175"/>
                </a:lnTo>
                <a:lnTo>
                  <a:pt x="175770" y="420225"/>
                </a:lnTo>
                <a:lnTo>
                  <a:pt x="186448" y="454787"/>
                </a:lnTo>
                <a:lnTo>
                  <a:pt x="167840" y="462508"/>
                </a:lnTo>
                <a:lnTo>
                  <a:pt x="150194" y="470741"/>
                </a:lnTo>
                <a:lnTo>
                  <a:pt x="132547" y="479950"/>
                </a:lnTo>
                <a:lnTo>
                  <a:pt x="113931" y="490600"/>
                </a:lnTo>
                <a:lnTo>
                  <a:pt x="153274" y="490600"/>
                </a:lnTo>
                <a:lnTo>
                  <a:pt x="161193" y="486092"/>
                </a:lnTo>
                <a:lnTo>
                  <a:pt x="178271" y="477873"/>
                </a:lnTo>
                <a:lnTo>
                  <a:pt x="196799" y="470153"/>
                </a:lnTo>
                <a:lnTo>
                  <a:pt x="215246" y="470153"/>
                </a:lnTo>
                <a:lnTo>
                  <a:pt x="212331" y="464946"/>
                </a:lnTo>
                <a:lnTo>
                  <a:pt x="232564" y="458279"/>
                </a:lnTo>
                <a:lnTo>
                  <a:pt x="253771" y="453516"/>
                </a:lnTo>
                <a:lnTo>
                  <a:pt x="274978" y="450659"/>
                </a:lnTo>
                <a:lnTo>
                  <a:pt x="295211" y="449706"/>
                </a:lnTo>
                <a:lnTo>
                  <a:pt x="426255" y="449706"/>
                </a:lnTo>
                <a:lnTo>
                  <a:pt x="427823" y="444626"/>
                </a:lnTo>
                <a:lnTo>
                  <a:pt x="207162" y="444626"/>
                </a:lnTo>
                <a:lnTo>
                  <a:pt x="193570" y="413742"/>
                </a:lnTo>
                <a:lnTo>
                  <a:pt x="183862" y="381952"/>
                </a:lnTo>
                <a:lnTo>
                  <a:pt x="178039" y="348257"/>
                </a:lnTo>
                <a:lnTo>
                  <a:pt x="176098" y="311657"/>
                </a:lnTo>
                <a:close/>
              </a:path>
              <a:path w="611505" h="608329">
                <a:moveTo>
                  <a:pt x="610316" y="311657"/>
                </a:moveTo>
                <a:lnTo>
                  <a:pt x="574929" y="311657"/>
                </a:lnTo>
                <a:lnTo>
                  <a:pt x="566328" y="363370"/>
                </a:lnTo>
                <a:lnTo>
                  <a:pt x="548989" y="410749"/>
                </a:lnTo>
                <a:lnTo>
                  <a:pt x="523886" y="453318"/>
                </a:lnTo>
                <a:lnTo>
                  <a:pt x="491998" y="490600"/>
                </a:lnTo>
                <a:lnTo>
                  <a:pt x="545729" y="490600"/>
                </a:lnTo>
                <a:lnTo>
                  <a:pt x="552797" y="482272"/>
                </a:lnTo>
                <a:lnTo>
                  <a:pt x="577430" y="442096"/>
                </a:lnTo>
                <a:lnTo>
                  <a:pt x="595755" y="398146"/>
                </a:lnTo>
                <a:lnTo>
                  <a:pt x="607183" y="351065"/>
                </a:lnTo>
                <a:lnTo>
                  <a:pt x="610316" y="311657"/>
                </a:lnTo>
                <a:close/>
              </a:path>
              <a:path w="611505" h="608329">
                <a:moveTo>
                  <a:pt x="315912" y="311657"/>
                </a:moveTo>
                <a:lnTo>
                  <a:pt x="295211" y="311657"/>
                </a:lnTo>
                <a:lnTo>
                  <a:pt x="295211" y="429259"/>
                </a:lnTo>
                <a:lnTo>
                  <a:pt x="227470" y="440743"/>
                </a:lnTo>
                <a:lnTo>
                  <a:pt x="207162" y="444626"/>
                </a:lnTo>
                <a:lnTo>
                  <a:pt x="403961" y="444626"/>
                </a:lnTo>
                <a:lnTo>
                  <a:pt x="383653" y="440743"/>
                </a:lnTo>
                <a:lnTo>
                  <a:pt x="315912" y="429259"/>
                </a:lnTo>
                <a:lnTo>
                  <a:pt x="315912" y="311657"/>
                </a:lnTo>
                <a:close/>
              </a:path>
              <a:path w="611505" h="608329">
                <a:moveTo>
                  <a:pt x="455803" y="311657"/>
                </a:moveTo>
                <a:lnTo>
                  <a:pt x="434975" y="311657"/>
                </a:lnTo>
                <a:lnTo>
                  <a:pt x="433043" y="348257"/>
                </a:lnTo>
                <a:lnTo>
                  <a:pt x="427240" y="381952"/>
                </a:lnTo>
                <a:lnTo>
                  <a:pt x="417551" y="413742"/>
                </a:lnTo>
                <a:lnTo>
                  <a:pt x="403961" y="444626"/>
                </a:lnTo>
                <a:lnTo>
                  <a:pt x="427823" y="444626"/>
                </a:lnTo>
                <a:lnTo>
                  <a:pt x="435354" y="420225"/>
                </a:lnTo>
                <a:lnTo>
                  <a:pt x="444103" y="385175"/>
                </a:lnTo>
                <a:lnTo>
                  <a:pt x="450923" y="349148"/>
                </a:lnTo>
                <a:lnTo>
                  <a:pt x="455803" y="311657"/>
                </a:lnTo>
                <a:close/>
              </a:path>
              <a:path w="611505" h="608329">
                <a:moveTo>
                  <a:pt x="140501" y="127762"/>
                </a:moveTo>
                <a:lnTo>
                  <a:pt x="103581" y="127762"/>
                </a:lnTo>
                <a:lnTo>
                  <a:pt x="122999" y="139188"/>
                </a:lnTo>
                <a:lnTo>
                  <a:pt x="142424" y="150113"/>
                </a:lnTo>
                <a:lnTo>
                  <a:pt x="161849" y="160087"/>
                </a:lnTo>
                <a:lnTo>
                  <a:pt x="181267" y="168655"/>
                </a:lnTo>
                <a:lnTo>
                  <a:pt x="170670" y="199306"/>
                </a:lnTo>
                <a:lnTo>
                  <a:pt x="162501" y="229933"/>
                </a:lnTo>
                <a:lnTo>
                  <a:pt x="157244" y="260560"/>
                </a:lnTo>
                <a:lnTo>
                  <a:pt x="155384" y="291210"/>
                </a:lnTo>
                <a:lnTo>
                  <a:pt x="176098" y="291210"/>
                </a:lnTo>
                <a:lnTo>
                  <a:pt x="177877" y="261433"/>
                </a:lnTo>
                <a:lnTo>
                  <a:pt x="182567" y="233108"/>
                </a:lnTo>
                <a:lnTo>
                  <a:pt x="189198" y="205736"/>
                </a:lnTo>
                <a:lnTo>
                  <a:pt x="196799" y="178815"/>
                </a:lnTo>
                <a:lnTo>
                  <a:pt x="433160" y="178815"/>
                </a:lnTo>
                <a:lnTo>
                  <a:pt x="431527" y="173735"/>
                </a:lnTo>
                <a:lnTo>
                  <a:pt x="295211" y="173735"/>
                </a:lnTo>
                <a:lnTo>
                  <a:pt x="271988" y="172781"/>
                </a:lnTo>
                <a:lnTo>
                  <a:pt x="249243" y="169910"/>
                </a:lnTo>
                <a:lnTo>
                  <a:pt x="227470" y="165109"/>
                </a:lnTo>
                <a:lnTo>
                  <a:pt x="207162" y="158368"/>
                </a:lnTo>
                <a:lnTo>
                  <a:pt x="209805" y="153288"/>
                </a:lnTo>
                <a:lnTo>
                  <a:pt x="186448" y="153288"/>
                </a:lnTo>
                <a:lnTo>
                  <a:pt x="167921" y="144774"/>
                </a:lnTo>
                <a:lnTo>
                  <a:pt x="150842" y="134794"/>
                </a:lnTo>
                <a:lnTo>
                  <a:pt x="140501" y="127762"/>
                </a:lnTo>
                <a:close/>
              </a:path>
              <a:path w="611505" h="608329">
                <a:moveTo>
                  <a:pt x="414274" y="178815"/>
                </a:moveTo>
                <a:lnTo>
                  <a:pt x="196799" y="178815"/>
                </a:lnTo>
                <a:lnTo>
                  <a:pt x="220189" y="185556"/>
                </a:lnTo>
                <a:lnTo>
                  <a:pt x="244067" y="190357"/>
                </a:lnTo>
                <a:lnTo>
                  <a:pt x="268913" y="193228"/>
                </a:lnTo>
                <a:lnTo>
                  <a:pt x="295211" y="194182"/>
                </a:lnTo>
                <a:lnTo>
                  <a:pt x="295211" y="291210"/>
                </a:lnTo>
                <a:lnTo>
                  <a:pt x="315912" y="291210"/>
                </a:lnTo>
                <a:lnTo>
                  <a:pt x="315912" y="194182"/>
                </a:lnTo>
                <a:lnTo>
                  <a:pt x="340023" y="193228"/>
                </a:lnTo>
                <a:lnTo>
                  <a:pt x="365107" y="190357"/>
                </a:lnTo>
                <a:lnTo>
                  <a:pt x="390184" y="185556"/>
                </a:lnTo>
                <a:lnTo>
                  <a:pt x="414274" y="178815"/>
                </a:lnTo>
                <a:close/>
              </a:path>
              <a:path w="611505" h="608329">
                <a:moveTo>
                  <a:pt x="433160" y="178815"/>
                </a:moveTo>
                <a:lnTo>
                  <a:pt x="414274" y="178815"/>
                </a:lnTo>
                <a:lnTo>
                  <a:pt x="421901" y="205736"/>
                </a:lnTo>
                <a:lnTo>
                  <a:pt x="428529" y="233108"/>
                </a:lnTo>
                <a:lnTo>
                  <a:pt x="433204" y="261433"/>
                </a:lnTo>
                <a:lnTo>
                  <a:pt x="434975" y="291210"/>
                </a:lnTo>
                <a:lnTo>
                  <a:pt x="455803" y="291210"/>
                </a:lnTo>
                <a:lnTo>
                  <a:pt x="451737" y="260560"/>
                </a:lnTo>
                <a:lnTo>
                  <a:pt x="446706" y="229933"/>
                </a:lnTo>
                <a:lnTo>
                  <a:pt x="439747" y="199306"/>
                </a:lnTo>
                <a:lnTo>
                  <a:pt x="433160" y="178815"/>
                </a:lnTo>
                <a:close/>
              </a:path>
              <a:path w="611505" h="608329">
                <a:moveTo>
                  <a:pt x="554701" y="127762"/>
                </a:moveTo>
                <a:lnTo>
                  <a:pt x="507492" y="127762"/>
                </a:lnTo>
                <a:lnTo>
                  <a:pt x="532620" y="164087"/>
                </a:lnTo>
                <a:lnTo>
                  <a:pt x="552878" y="203771"/>
                </a:lnTo>
                <a:lnTo>
                  <a:pt x="567303" y="246312"/>
                </a:lnTo>
                <a:lnTo>
                  <a:pt x="574929" y="291210"/>
                </a:lnTo>
                <a:lnTo>
                  <a:pt x="610282" y="291210"/>
                </a:lnTo>
                <a:lnTo>
                  <a:pt x="607183" y="253307"/>
                </a:lnTo>
                <a:lnTo>
                  <a:pt x="595755" y="207329"/>
                </a:lnTo>
                <a:lnTo>
                  <a:pt x="577430" y="164237"/>
                </a:lnTo>
                <a:lnTo>
                  <a:pt x="554701" y="127762"/>
                </a:lnTo>
                <a:close/>
              </a:path>
              <a:path w="611505" h="608329">
                <a:moveTo>
                  <a:pt x="315912" y="40893"/>
                </a:moveTo>
                <a:lnTo>
                  <a:pt x="295211" y="40893"/>
                </a:lnTo>
                <a:lnTo>
                  <a:pt x="295211" y="173735"/>
                </a:lnTo>
                <a:lnTo>
                  <a:pt x="315912" y="173735"/>
                </a:lnTo>
                <a:lnTo>
                  <a:pt x="315912" y="40893"/>
                </a:lnTo>
                <a:close/>
              </a:path>
              <a:path w="611505" h="608329">
                <a:moveTo>
                  <a:pt x="346976" y="40893"/>
                </a:moveTo>
                <a:lnTo>
                  <a:pt x="315912" y="40893"/>
                </a:lnTo>
                <a:lnTo>
                  <a:pt x="342048" y="65696"/>
                </a:lnTo>
                <a:lnTo>
                  <a:pt x="365761" y="93868"/>
                </a:lnTo>
                <a:lnTo>
                  <a:pt x="386562" y="124922"/>
                </a:lnTo>
                <a:lnTo>
                  <a:pt x="403961" y="158368"/>
                </a:lnTo>
                <a:lnTo>
                  <a:pt x="383653" y="165109"/>
                </a:lnTo>
                <a:lnTo>
                  <a:pt x="361880" y="169910"/>
                </a:lnTo>
                <a:lnTo>
                  <a:pt x="339135" y="172781"/>
                </a:lnTo>
                <a:lnTo>
                  <a:pt x="315912" y="173735"/>
                </a:lnTo>
                <a:lnTo>
                  <a:pt x="431527" y="173735"/>
                </a:lnTo>
                <a:lnTo>
                  <a:pt x="429895" y="168655"/>
                </a:lnTo>
                <a:lnTo>
                  <a:pt x="449324" y="160087"/>
                </a:lnTo>
                <a:lnTo>
                  <a:pt x="462559" y="153288"/>
                </a:lnTo>
                <a:lnTo>
                  <a:pt x="424688" y="153288"/>
                </a:lnTo>
                <a:lnTo>
                  <a:pt x="408175" y="122779"/>
                </a:lnTo>
                <a:lnTo>
                  <a:pt x="389723" y="93233"/>
                </a:lnTo>
                <a:lnTo>
                  <a:pt x="369325" y="65617"/>
                </a:lnTo>
                <a:lnTo>
                  <a:pt x="346976" y="40893"/>
                </a:lnTo>
                <a:close/>
              </a:path>
              <a:path w="611505" h="608329">
                <a:moveTo>
                  <a:pt x="295211" y="40893"/>
                </a:moveTo>
                <a:lnTo>
                  <a:pt x="258965" y="40893"/>
                </a:lnTo>
                <a:lnTo>
                  <a:pt x="239558" y="65696"/>
                </a:lnTo>
                <a:lnTo>
                  <a:pt x="220754" y="93233"/>
                </a:lnTo>
                <a:lnTo>
                  <a:pt x="202872" y="122779"/>
                </a:lnTo>
                <a:lnTo>
                  <a:pt x="186448" y="153288"/>
                </a:lnTo>
                <a:lnTo>
                  <a:pt x="209805" y="153288"/>
                </a:lnTo>
                <a:lnTo>
                  <a:pt x="224561" y="124922"/>
                </a:lnTo>
                <a:lnTo>
                  <a:pt x="245362" y="93868"/>
                </a:lnTo>
                <a:lnTo>
                  <a:pt x="269075" y="65696"/>
                </a:lnTo>
                <a:lnTo>
                  <a:pt x="295211" y="40893"/>
                </a:lnTo>
                <a:close/>
              </a:path>
              <a:path w="611505" h="608329">
                <a:moveTo>
                  <a:pt x="457733" y="40893"/>
                </a:moveTo>
                <a:lnTo>
                  <a:pt x="346976" y="40893"/>
                </a:lnTo>
                <a:lnTo>
                  <a:pt x="388586" y="51333"/>
                </a:lnTo>
                <a:lnTo>
                  <a:pt x="427283" y="67071"/>
                </a:lnTo>
                <a:lnTo>
                  <a:pt x="462082" y="87596"/>
                </a:lnTo>
                <a:lnTo>
                  <a:pt x="491998" y="112394"/>
                </a:lnTo>
                <a:lnTo>
                  <a:pt x="476390" y="123838"/>
                </a:lnTo>
                <a:lnTo>
                  <a:pt x="460295" y="134794"/>
                </a:lnTo>
                <a:lnTo>
                  <a:pt x="443224" y="144774"/>
                </a:lnTo>
                <a:lnTo>
                  <a:pt x="424688" y="153288"/>
                </a:lnTo>
                <a:lnTo>
                  <a:pt x="462559" y="153288"/>
                </a:lnTo>
                <a:lnTo>
                  <a:pt x="468741" y="150113"/>
                </a:lnTo>
                <a:lnTo>
                  <a:pt x="488134" y="139188"/>
                </a:lnTo>
                <a:lnTo>
                  <a:pt x="507492" y="127762"/>
                </a:lnTo>
                <a:lnTo>
                  <a:pt x="554701" y="127762"/>
                </a:lnTo>
                <a:lnTo>
                  <a:pt x="552797" y="124705"/>
                </a:lnTo>
                <a:lnTo>
                  <a:pt x="522446" y="89408"/>
                </a:lnTo>
                <a:lnTo>
                  <a:pt x="486966" y="59017"/>
                </a:lnTo>
                <a:lnTo>
                  <a:pt x="457733" y="40893"/>
                </a:lnTo>
                <a:close/>
              </a:path>
            </a:pathLst>
          </a:custGeom>
          <a:solidFill>
            <a:srgbClr val="006FC0"/>
          </a:solidFill>
        </p:spPr>
        <p:txBody>
          <a:bodyPr wrap="square" lIns="0" tIns="0" rIns="0" bIns="0" rtlCol="0"/>
          <a:lstStyle/>
          <a:p>
            <a:endParaRPr/>
          </a:p>
        </p:txBody>
      </p:sp>
      <p:sp>
        <p:nvSpPr>
          <p:cNvPr id="16" name="object 16"/>
          <p:cNvSpPr/>
          <p:nvPr/>
        </p:nvSpPr>
        <p:spPr>
          <a:xfrm>
            <a:off x="815339" y="5940552"/>
            <a:ext cx="661670" cy="658495"/>
          </a:xfrm>
          <a:custGeom>
            <a:avLst/>
            <a:gdLst/>
            <a:ahLst/>
            <a:cxnLst/>
            <a:rect l="l" t="t" r="r" b="b"/>
            <a:pathLst>
              <a:path w="661669" h="658495">
                <a:moveTo>
                  <a:pt x="635000" y="0"/>
                </a:moveTo>
                <a:lnTo>
                  <a:pt x="26454" y="0"/>
                </a:lnTo>
                <a:lnTo>
                  <a:pt x="16743" y="1768"/>
                </a:lnTo>
                <a:lnTo>
                  <a:pt x="8269" y="6429"/>
                </a:lnTo>
                <a:lnTo>
                  <a:pt x="2274" y="13019"/>
                </a:lnTo>
                <a:lnTo>
                  <a:pt x="0" y="20574"/>
                </a:lnTo>
                <a:lnTo>
                  <a:pt x="0" y="627507"/>
                </a:lnTo>
                <a:lnTo>
                  <a:pt x="2274" y="641008"/>
                </a:lnTo>
                <a:lnTo>
                  <a:pt x="8269" y="650652"/>
                </a:lnTo>
                <a:lnTo>
                  <a:pt x="16743" y="656439"/>
                </a:lnTo>
                <a:lnTo>
                  <a:pt x="26454" y="658368"/>
                </a:lnTo>
                <a:lnTo>
                  <a:pt x="635000" y="658368"/>
                </a:lnTo>
                <a:lnTo>
                  <a:pt x="644699" y="656439"/>
                </a:lnTo>
                <a:lnTo>
                  <a:pt x="653160" y="650652"/>
                </a:lnTo>
                <a:lnTo>
                  <a:pt x="659145" y="641008"/>
                </a:lnTo>
                <a:lnTo>
                  <a:pt x="661416" y="627507"/>
                </a:lnTo>
                <a:lnTo>
                  <a:pt x="661416" y="606933"/>
                </a:lnTo>
                <a:lnTo>
                  <a:pt x="52908" y="606933"/>
                </a:lnTo>
                <a:lnTo>
                  <a:pt x="52908" y="41148"/>
                </a:lnTo>
                <a:lnTo>
                  <a:pt x="661416" y="41148"/>
                </a:lnTo>
                <a:lnTo>
                  <a:pt x="661416" y="20574"/>
                </a:lnTo>
                <a:lnTo>
                  <a:pt x="659145" y="13019"/>
                </a:lnTo>
                <a:lnTo>
                  <a:pt x="653161" y="6429"/>
                </a:lnTo>
                <a:lnTo>
                  <a:pt x="644699" y="1768"/>
                </a:lnTo>
                <a:lnTo>
                  <a:pt x="635000" y="0"/>
                </a:lnTo>
                <a:close/>
              </a:path>
              <a:path w="661669" h="658495">
                <a:moveTo>
                  <a:pt x="410082" y="514350"/>
                </a:moveTo>
                <a:lnTo>
                  <a:pt x="251332" y="514350"/>
                </a:lnTo>
                <a:lnTo>
                  <a:pt x="238112" y="524637"/>
                </a:lnTo>
                <a:lnTo>
                  <a:pt x="238112" y="606933"/>
                </a:lnTo>
                <a:lnTo>
                  <a:pt x="423303" y="606933"/>
                </a:lnTo>
                <a:lnTo>
                  <a:pt x="423303" y="524637"/>
                </a:lnTo>
                <a:lnTo>
                  <a:pt x="410082" y="514350"/>
                </a:lnTo>
                <a:close/>
              </a:path>
              <a:path w="661669" h="658495">
                <a:moveTo>
                  <a:pt x="661416" y="41148"/>
                </a:moveTo>
                <a:lnTo>
                  <a:pt x="595248" y="41148"/>
                </a:lnTo>
                <a:lnTo>
                  <a:pt x="595248" y="606933"/>
                </a:lnTo>
                <a:lnTo>
                  <a:pt x="661416" y="606933"/>
                </a:lnTo>
                <a:lnTo>
                  <a:pt x="661416" y="41148"/>
                </a:lnTo>
                <a:close/>
              </a:path>
              <a:path w="661669" h="658495">
                <a:moveTo>
                  <a:pt x="171970" y="462914"/>
                </a:moveTo>
                <a:lnTo>
                  <a:pt x="119049" y="462914"/>
                </a:lnTo>
                <a:lnTo>
                  <a:pt x="119049" y="514350"/>
                </a:lnTo>
                <a:lnTo>
                  <a:pt x="171970" y="514350"/>
                </a:lnTo>
                <a:lnTo>
                  <a:pt x="171970" y="462914"/>
                </a:lnTo>
                <a:close/>
              </a:path>
              <a:path w="661669" h="658495">
                <a:moveTo>
                  <a:pt x="529082" y="462914"/>
                </a:moveTo>
                <a:lnTo>
                  <a:pt x="489457" y="462914"/>
                </a:lnTo>
                <a:lnTo>
                  <a:pt x="476250" y="473201"/>
                </a:lnTo>
                <a:lnTo>
                  <a:pt x="476250" y="504063"/>
                </a:lnTo>
                <a:lnTo>
                  <a:pt x="489457" y="514350"/>
                </a:lnTo>
                <a:lnTo>
                  <a:pt x="529082" y="514350"/>
                </a:lnTo>
                <a:lnTo>
                  <a:pt x="542416" y="504063"/>
                </a:lnTo>
                <a:lnTo>
                  <a:pt x="542416" y="473201"/>
                </a:lnTo>
                <a:lnTo>
                  <a:pt x="529082" y="462914"/>
                </a:lnTo>
                <a:close/>
              </a:path>
              <a:path w="661669" h="658495">
                <a:moveTo>
                  <a:pt x="171970" y="370332"/>
                </a:moveTo>
                <a:lnTo>
                  <a:pt x="119049" y="370332"/>
                </a:lnTo>
                <a:lnTo>
                  <a:pt x="119049" y="421767"/>
                </a:lnTo>
                <a:lnTo>
                  <a:pt x="171970" y="421767"/>
                </a:lnTo>
                <a:lnTo>
                  <a:pt x="171970" y="370332"/>
                </a:lnTo>
                <a:close/>
              </a:path>
              <a:path w="661669" h="658495">
                <a:moveTo>
                  <a:pt x="277799" y="370332"/>
                </a:moveTo>
                <a:lnTo>
                  <a:pt x="251332" y="370332"/>
                </a:lnTo>
                <a:lnTo>
                  <a:pt x="238112" y="380619"/>
                </a:lnTo>
                <a:lnTo>
                  <a:pt x="238112" y="411480"/>
                </a:lnTo>
                <a:lnTo>
                  <a:pt x="251332" y="421767"/>
                </a:lnTo>
                <a:lnTo>
                  <a:pt x="277799" y="421767"/>
                </a:lnTo>
                <a:lnTo>
                  <a:pt x="287510" y="420159"/>
                </a:lnTo>
                <a:lnTo>
                  <a:pt x="295984" y="416623"/>
                </a:lnTo>
                <a:lnTo>
                  <a:pt x="301979" y="413087"/>
                </a:lnTo>
                <a:lnTo>
                  <a:pt x="304253" y="411480"/>
                </a:lnTo>
                <a:lnTo>
                  <a:pt x="304253" y="380619"/>
                </a:lnTo>
                <a:lnTo>
                  <a:pt x="301979" y="379011"/>
                </a:lnTo>
                <a:lnTo>
                  <a:pt x="295984" y="375475"/>
                </a:lnTo>
                <a:lnTo>
                  <a:pt x="287510" y="371939"/>
                </a:lnTo>
                <a:lnTo>
                  <a:pt x="277799" y="370332"/>
                </a:lnTo>
                <a:close/>
              </a:path>
              <a:path w="661669" h="658495">
                <a:moveTo>
                  <a:pt x="410082" y="370332"/>
                </a:moveTo>
                <a:lnTo>
                  <a:pt x="370395" y="370332"/>
                </a:lnTo>
                <a:lnTo>
                  <a:pt x="357162" y="380619"/>
                </a:lnTo>
                <a:lnTo>
                  <a:pt x="357162" y="411480"/>
                </a:lnTo>
                <a:lnTo>
                  <a:pt x="370395" y="421767"/>
                </a:lnTo>
                <a:lnTo>
                  <a:pt x="410082" y="421767"/>
                </a:lnTo>
                <a:lnTo>
                  <a:pt x="423303" y="411480"/>
                </a:lnTo>
                <a:lnTo>
                  <a:pt x="423303" y="380619"/>
                </a:lnTo>
                <a:lnTo>
                  <a:pt x="410082" y="370332"/>
                </a:lnTo>
                <a:close/>
              </a:path>
              <a:path w="661669" h="658495">
                <a:moveTo>
                  <a:pt x="529082" y="370332"/>
                </a:moveTo>
                <a:lnTo>
                  <a:pt x="489457" y="370332"/>
                </a:lnTo>
                <a:lnTo>
                  <a:pt x="476250" y="380619"/>
                </a:lnTo>
                <a:lnTo>
                  <a:pt x="476250" y="411480"/>
                </a:lnTo>
                <a:lnTo>
                  <a:pt x="489457" y="421767"/>
                </a:lnTo>
                <a:lnTo>
                  <a:pt x="529082" y="421767"/>
                </a:lnTo>
                <a:lnTo>
                  <a:pt x="542416" y="411480"/>
                </a:lnTo>
                <a:lnTo>
                  <a:pt x="542416" y="380619"/>
                </a:lnTo>
                <a:lnTo>
                  <a:pt x="529082" y="370332"/>
                </a:lnTo>
                <a:close/>
              </a:path>
              <a:path w="661669" h="658495">
                <a:moveTo>
                  <a:pt x="171970" y="277749"/>
                </a:moveTo>
                <a:lnTo>
                  <a:pt x="119049" y="277749"/>
                </a:lnTo>
                <a:lnTo>
                  <a:pt x="119049" y="329184"/>
                </a:lnTo>
                <a:lnTo>
                  <a:pt x="171970" y="329184"/>
                </a:lnTo>
                <a:lnTo>
                  <a:pt x="171970" y="277749"/>
                </a:lnTo>
                <a:close/>
              </a:path>
              <a:path w="661669" h="658495">
                <a:moveTo>
                  <a:pt x="277799" y="277749"/>
                </a:moveTo>
                <a:lnTo>
                  <a:pt x="251332" y="277749"/>
                </a:lnTo>
                <a:lnTo>
                  <a:pt x="238112" y="288036"/>
                </a:lnTo>
                <a:lnTo>
                  <a:pt x="238112" y="318897"/>
                </a:lnTo>
                <a:lnTo>
                  <a:pt x="251332" y="329184"/>
                </a:lnTo>
                <a:lnTo>
                  <a:pt x="277799" y="329184"/>
                </a:lnTo>
                <a:lnTo>
                  <a:pt x="287510" y="327576"/>
                </a:lnTo>
                <a:lnTo>
                  <a:pt x="295984" y="324040"/>
                </a:lnTo>
                <a:lnTo>
                  <a:pt x="301979" y="320504"/>
                </a:lnTo>
                <a:lnTo>
                  <a:pt x="304253" y="318897"/>
                </a:lnTo>
                <a:lnTo>
                  <a:pt x="304253" y="288036"/>
                </a:lnTo>
                <a:lnTo>
                  <a:pt x="301979" y="286428"/>
                </a:lnTo>
                <a:lnTo>
                  <a:pt x="295984" y="282892"/>
                </a:lnTo>
                <a:lnTo>
                  <a:pt x="287510" y="279356"/>
                </a:lnTo>
                <a:lnTo>
                  <a:pt x="277799" y="277749"/>
                </a:lnTo>
                <a:close/>
              </a:path>
              <a:path w="661669" h="658495">
                <a:moveTo>
                  <a:pt x="410082" y="277749"/>
                </a:moveTo>
                <a:lnTo>
                  <a:pt x="370395" y="277749"/>
                </a:lnTo>
                <a:lnTo>
                  <a:pt x="357162" y="288036"/>
                </a:lnTo>
                <a:lnTo>
                  <a:pt x="357162" y="318897"/>
                </a:lnTo>
                <a:lnTo>
                  <a:pt x="370395" y="329184"/>
                </a:lnTo>
                <a:lnTo>
                  <a:pt x="410082" y="329184"/>
                </a:lnTo>
                <a:lnTo>
                  <a:pt x="423303" y="318897"/>
                </a:lnTo>
                <a:lnTo>
                  <a:pt x="423303" y="288036"/>
                </a:lnTo>
                <a:lnTo>
                  <a:pt x="410082" y="277749"/>
                </a:lnTo>
                <a:close/>
              </a:path>
              <a:path w="661669" h="658495">
                <a:moveTo>
                  <a:pt x="529082" y="277749"/>
                </a:moveTo>
                <a:lnTo>
                  <a:pt x="489457" y="277749"/>
                </a:lnTo>
                <a:lnTo>
                  <a:pt x="476250" y="288036"/>
                </a:lnTo>
                <a:lnTo>
                  <a:pt x="476250" y="318897"/>
                </a:lnTo>
                <a:lnTo>
                  <a:pt x="489457" y="329184"/>
                </a:lnTo>
                <a:lnTo>
                  <a:pt x="529082" y="329184"/>
                </a:lnTo>
                <a:lnTo>
                  <a:pt x="542416" y="318897"/>
                </a:lnTo>
                <a:lnTo>
                  <a:pt x="542416" y="288036"/>
                </a:lnTo>
                <a:lnTo>
                  <a:pt x="529082" y="277749"/>
                </a:lnTo>
                <a:close/>
              </a:path>
              <a:path w="661669" h="658495">
                <a:moveTo>
                  <a:pt x="171970" y="185165"/>
                </a:moveTo>
                <a:lnTo>
                  <a:pt x="119049" y="185165"/>
                </a:lnTo>
                <a:lnTo>
                  <a:pt x="119049" y="236600"/>
                </a:lnTo>
                <a:lnTo>
                  <a:pt x="171970" y="236600"/>
                </a:lnTo>
                <a:lnTo>
                  <a:pt x="171970" y="185165"/>
                </a:lnTo>
                <a:close/>
              </a:path>
              <a:path w="661669" h="658495">
                <a:moveTo>
                  <a:pt x="277799" y="185165"/>
                </a:moveTo>
                <a:lnTo>
                  <a:pt x="251332" y="185165"/>
                </a:lnTo>
                <a:lnTo>
                  <a:pt x="238112" y="195452"/>
                </a:lnTo>
                <a:lnTo>
                  <a:pt x="238112" y="226313"/>
                </a:lnTo>
                <a:lnTo>
                  <a:pt x="251332" y="236600"/>
                </a:lnTo>
                <a:lnTo>
                  <a:pt x="277799" y="236600"/>
                </a:lnTo>
                <a:lnTo>
                  <a:pt x="287510" y="234832"/>
                </a:lnTo>
                <a:lnTo>
                  <a:pt x="295984" y="230171"/>
                </a:lnTo>
                <a:lnTo>
                  <a:pt x="301979" y="223581"/>
                </a:lnTo>
                <a:lnTo>
                  <a:pt x="304253" y="216026"/>
                </a:lnTo>
                <a:lnTo>
                  <a:pt x="304253" y="195452"/>
                </a:lnTo>
                <a:lnTo>
                  <a:pt x="301979" y="193845"/>
                </a:lnTo>
                <a:lnTo>
                  <a:pt x="295984" y="190309"/>
                </a:lnTo>
                <a:lnTo>
                  <a:pt x="287510" y="186773"/>
                </a:lnTo>
                <a:lnTo>
                  <a:pt x="277799" y="185165"/>
                </a:lnTo>
                <a:close/>
              </a:path>
              <a:path w="661669" h="658495">
                <a:moveTo>
                  <a:pt x="410082" y="185165"/>
                </a:moveTo>
                <a:lnTo>
                  <a:pt x="370395" y="185165"/>
                </a:lnTo>
                <a:lnTo>
                  <a:pt x="357162" y="195452"/>
                </a:lnTo>
                <a:lnTo>
                  <a:pt x="357162" y="226313"/>
                </a:lnTo>
                <a:lnTo>
                  <a:pt x="370395" y="236600"/>
                </a:lnTo>
                <a:lnTo>
                  <a:pt x="410082" y="236600"/>
                </a:lnTo>
                <a:lnTo>
                  <a:pt x="423303" y="226313"/>
                </a:lnTo>
                <a:lnTo>
                  <a:pt x="423303" y="195452"/>
                </a:lnTo>
                <a:lnTo>
                  <a:pt x="410082" y="185165"/>
                </a:lnTo>
                <a:close/>
              </a:path>
              <a:path w="661669" h="658495">
                <a:moveTo>
                  <a:pt x="529082" y="185165"/>
                </a:moveTo>
                <a:lnTo>
                  <a:pt x="489457" y="185165"/>
                </a:lnTo>
                <a:lnTo>
                  <a:pt x="476250" y="195452"/>
                </a:lnTo>
                <a:lnTo>
                  <a:pt x="476250" y="226313"/>
                </a:lnTo>
                <a:lnTo>
                  <a:pt x="489457" y="236600"/>
                </a:lnTo>
                <a:lnTo>
                  <a:pt x="529082" y="236600"/>
                </a:lnTo>
                <a:lnTo>
                  <a:pt x="542416" y="226313"/>
                </a:lnTo>
                <a:lnTo>
                  <a:pt x="542416" y="195452"/>
                </a:lnTo>
                <a:lnTo>
                  <a:pt x="529082" y="185165"/>
                </a:lnTo>
                <a:close/>
              </a:path>
              <a:path w="661669" h="658495">
                <a:moveTo>
                  <a:pt x="171970" y="92583"/>
                </a:moveTo>
                <a:lnTo>
                  <a:pt x="119049" y="92583"/>
                </a:lnTo>
                <a:lnTo>
                  <a:pt x="119049" y="133731"/>
                </a:lnTo>
                <a:lnTo>
                  <a:pt x="171970" y="133731"/>
                </a:lnTo>
                <a:lnTo>
                  <a:pt x="171970" y="92583"/>
                </a:lnTo>
                <a:close/>
              </a:path>
              <a:path w="661669" h="658495">
                <a:moveTo>
                  <a:pt x="277799" y="92583"/>
                </a:moveTo>
                <a:lnTo>
                  <a:pt x="238112" y="92583"/>
                </a:lnTo>
                <a:lnTo>
                  <a:pt x="238112" y="133731"/>
                </a:lnTo>
                <a:lnTo>
                  <a:pt x="277799" y="133731"/>
                </a:lnTo>
                <a:lnTo>
                  <a:pt x="287510" y="133570"/>
                </a:lnTo>
                <a:lnTo>
                  <a:pt x="295984" y="132445"/>
                </a:lnTo>
                <a:lnTo>
                  <a:pt x="301979" y="129391"/>
                </a:lnTo>
                <a:lnTo>
                  <a:pt x="304253" y="123444"/>
                </a:lnTo>
                <a:lnTo>
                  <a:pt x="304253" y="102870"/>
                </a:lnTo>
                <a:lnTo>
                  <a:pt x="301979" y="96922"/>
                </a:lnTo>
                <a:lnTo>
                  <a:pt x="295984" y="93868"/>
                </a:lnTo>
                <a:lnTo>
                  <a:pt x="287510" y="92743"/>
                </a:lnTo>
                <a:lnTo>
                  <a:pt x="277799" y="92583"/>
                </a:lnTo>
                <a:close/>
              </a:path>
              <a:path w="661669" h="658495">
                <a:moveTo>
                  <a:pt x="423303" y="92583"/>
                </a:moveTo>
                <a:lnTo>
                  <a:pt x="357162" y="92583"/>
                </a:lnTo>
                <a:lnTo>
                  <a:pt x="357162" y="133731"/>
                </a:lnTo>
                <a:lnTo>
                  <a:pt x="423303" y="133731"/>
                </a:lnTo>
                <a:lnTo>
                  <a:pt x="423303" y="92583"/>
                </a:lnTo>
                <a:close/>
              </a:path>
              <a:path w="661669" h="658495">
                <a:moveTo>
                  <a:pt x="542416" y="92583"/>
                </a:moveTo>
                <a:lnTo>
                  <a:pt x="476250" y="92583"/>
                </a:lnTo>
                <a:lnTo>
                  <a:pt x="476250" y="133731"/>
                </a:lnTo>
                <a:lnTo>
                  <a:pt x="542416" y="133731"/>
                </a:lnTo>
                <a:lnTo>
                  <a:pt x="542416" y="92583"/>
                </a:lnTo>
                <a:close/>
              </a:path>
            </a:pathLst>
          </a:custGeom>
          <a:solidFill>
            <a:srgbClr val="006FC0"/>
          </a:solidFill>
        </p:spPr>
        <p:txBody>
          <a:bodyPr wrap="square" lIns="0" tIns="0" rIns="0" bIns="0" rtlCol="0"/>
          <a:lstStyle/>
          <a:p>
            <a:endParaRPr/>
          </a:p>
        </p:txBody>
      </p:sp>
      <p:sp>
        <p:nvSpPr>
          <p:cNvPr id="17" name="object 17"/>
          <p:cNvSpPr txBox="1"/>
          <p:nvPr/>
        </p:nvSpPr>
        <p:spPr>
          <a:xfrm>
            <a:off x="9903588" y="9982174"/>
            <a:ext cx="1810385" cy="232410"/>
          </a:xfrm>
          <a:prstGeom prst="rect">
            <a:avLst/>
          </a:prstGeom>
        </p:spPr>
        <p:txBody>
          <a:bodyPr vert="horz" wrap="square" lIns="0" tIns="13335" rIns="0" bIns="0" rtlCol="0">
            <a:spAutoFit/>
          </a:bodyPr>
          <a:lstStyle/>
          <a:p>
            <a:pPr marL="12700">
              <a:lnSpc>
                <a:spcPct val="100000"/>
              </a:lnSpc>
              <a:spcBef>
                <a:spcPts val="105"/>
              </a:spcBef>
            </a:pPr>
            <a:r>
              <a:rPr sz="1350" b="1" i="1" dirty="0">
                <a:solidFill>
                  <a:srgbClr val="FF9900"/>
                </a:solidFill>
                <a:latin typeface="Calibri"/>
                <a:cs typeface="Calibri"/>
              </a:rPr>
              <a:t>IR4.0</a:t>
            </a:r>
            <a:r>
              <a:rPr sz="1350" b="1" i="1" spc="10" dirty="0">
                <a:solidFill>
                  <a:srgbClr val="FF9900"/>
                </a:solidFill>
                <a:latin typeface="Calibri"/>
                <a:cs typeface="Calibri"/>
              </a:rPr>
              <a:t> </a:t>
            </a:r>
            <a:r>
              <a:rPr sz="1350" b="1" i="1" spc="-10" dirty="0">
                <a:solidFill>
                  <a:srgbClr val="FF9900"/>
                </a:solidFill>
                <a:latin typeface="Calibri"/>
                <a:cs typeface="Calibri"/>
              </a:rPr>
              <a:t>Competence</a:t>
            </a:r>
            <a:r>
              <a:rPr sz="1350" b="1" i="1" spc="-35" dirty="0">
                <a:solidFill>
                  <a:srgbClr val="FF9900"/>
                </a:solidFill>
                <a:latin typeface="Calibri"/>
                <a:cs typeface="Calibri"/>
              </a:rPr>
              <a:t> </a:t>
            </a:r>
            <a:r>
              <a:rPr sz="1350" b="1" i="1" spc="-10" dirty="0">
                <a:solidFill>
                  <a:srgbClr val="FF9900"/>
                </a:solidFill>
                <a:latin typeface="Calibri"/>
                <a:cs typeface="Calibri"/>
              </a:rPr>
              <a:t>Centre</a:t>
            </a:r>
            <a:endParaRPr sz="1350" dirty="0">
              <a:latin typeface="Calibri"/>
              <a:cs typeface="Calibri"/>
            </a:endParaRPr>
          </a:p>
        </p:txBody>
      </p:sp>
      <p:pic>
        <p:nvPicPr>
          <p:cNvPr id="18" name="object 18"/>
          <p:cNvPicPr/>
          <p:nvPr/>
        </p:nvPicPr>
        <p:blipFill>
          <a:blip r:embed="rId3" cstate="print"/>
          <a:stretch>
            <a:fillRect/>
          </a:stretch>
        </p:blipFill>
        <p:spPr>
          <a:xfrm>
            <a:off x="9903588" y="2319527"/>
            <a:ext cx="7993380" cy="3691128"/>
          </a:xfrm>
          <a:prstGeom prst="rect">
            <a:avLst/>
          </a:prstGeom>
        </p:spPr>
      </p:pic>
      <p:pic>
        <p:nvPicPr>
          <p:cNvPr id="22" name="Picture 21" descr="A person giving a presentation&#10;&#10;Description automatically generated with low confidence">
            <a:extLst>
              <a:ext uri="{FF2B5EF4-FFF2-40B4-BE49-F238E27FC236}">
                <a16:creationId xmlns:a16="http://schemas.microsoft.com/office/drawing/2014/main" id="{51F9497C-679D-6294-767D-0FF70F640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3588" y="6216109"/>
            <a:ext cx="7927212" cy="3743406"/>
          </a:xfrm>
          <a:prstGeom prst="rect">
            <a:avLst/>
          </a:prstGeom>
        </p:spPr>
      </p:pic>
      <p:pic>
        <p:nvPicPr>
          <p:cNvPr id="12" name="Picture 2" descr="AIBIG | Universiti Malaysia Kelantan">
            <a:extLst>
              <a:ext uri="{FF2B5EF4-FFF2-40B4-BE49-F238E27FC236}">
                <a16:creationId xmlns:a16="http://schemas.microsoft.com/office/drawing/2014/main" id="{4DE2FD46-112A-22E1-2DFD-37F644EF9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8285" y="781288"/>
            <a:ext cx="4050665" cy="157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400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46" y="9305540"/>
            <a:ext cx="2292350" cy="981710"/>
            <a:chOff x="5046" y="9305540"/>
            <a:chExt cx="2292350" cy="981710"/>
          </a:xfrm>
        </p:grpSpPr>
        <p:sp>
          <p:nvSpPr>
            <p:cNvPr id="3" name="object 3"/>
            <p:cNvSpPr/>
            <p:nvPr/>
          </p:nvSpPr>
          <p:spPr>
            <a:xfrm>
              <a:off x="5046" y="9955131"/>
              <a:ext cx="764540" cy="332105"/>
            </a:xfrm>
            <a:custGeom>
              <a:avLst/>
              <a:gdLst/>
              <a:ahLst/>
              <a:cxnLst/>
              <a:rect l="l" t="t" r="r" b="b"/>
              <a:pathLst>
                <a:path w="764540" h="332104">
                  <a:moveTo>
                    <a:pt x="573069" y="0"/>
                  </a:moveTo>
                  <a:lnTo>
                    <a:pt x="191271" y="0"/>
                  </a:lnTo>
                  <a:lnTo>
                    <a:pt x="0" y="330882"/>
                  </a:lnTo>
                  <a:lnTo>
                    <a:pt x="568" y="331865"/>
                  </a:lnTo>
                  <a:lnTo>
                    <a:pt x="763746" y="331865"/>
                  </a:lnTo>
                  <a:lnTo>
                    <a:pt x="764315" y="330882"/>
                  </a:lnTo>
                  <a:lnTo>
                    <a:pt x="573069" y="0"/>
                  </a:lnTo>
                  <a:close/>
                </a:path>
              </a:pathLst>
            </a:custGeom>
            <a:solidFill>
              <a:srgbClr val="85C6EC"/>
            </a:solidFill>
          </p:spPr>
          <p:txBody>
            <a:bodyPr wrap="square" lIns="0" tIns="0" rIns="0" bIns="0" rtlCol="0"/>
            <a:lstStyle/>
            <a:p>
              <a:endParaRPr/>
            </a:p>
          </p:txBody>
        </p:sp>
        <p:sp>
          <p:nvSpPr>
            <p:cNvPr id="4" name="object 4"/>
            <p:cNvSpPr/>
            <p:nvPr/>
          </p:nvSpPr>
          <p:spPr>
            <a:xfrm>
              <a:off x="386845" y="9305540"/>
              <a:ext cx="1146175" cy="981710"/>
            </a:xfrm>
            <a:custGeom>
              <a:avLst/>
              <a:gdLst/>
              <a:ahLst/>
              <a:cxnLst/>
              <a:rect l="l" t="t" r="r" b="b"/>
              <a:pathLst>
                <a:path w="1146175" h="981709">
                  <a:moveTo>
                    <a:pt x="579369" y="0"/>
                  </a:moveTo>
                  <a:lnTo>
                    <a:pt x="184958" y="0"/>
                  </a:lnTo>
                  <a:lnTo>
                    <a:pt x="0" y="319318"/>
                  </a:lnTo>
                  <a:lnTo>
                    <a:pt x="128725" y="541573"/>
                  </a:lnTo>
                  <a:lnTo>
                    <a:pt x="382967" y="981456"/>
                  </a:lnTo>
                  <a:lnTo>
                    <a:pt x="1145555" y="981456"/>
                  </a:lnTo>
                  <a:lnTo>
                    <a:pt x="1146122" y="980473"/>
                  </a:lnTo>
                  <a:lnTo>
                    <a:pt x="1025933" y="771727"/>
                  </a:lnTo>
                  <a:lnTo>
                    <a:pt x="1013060" y="749425"/>
                  </a:lnTo>
                  <a:lnTo>
                    <a:pt x="955576" y="649590"/>
                  </a:lnTo>
                  <a:lnTo>
                    <a:pt x="955339" y="649590"/>
                  </a:lnTo>
                  <a:lnTo>
                    <a:pt x="698207" y="205079"/>
                  </a:lnTo>
                  <a:lnTo>
                    <a:pt x="579369" y="0"/>
                  </a:lnTo>
                  <a:close/>
                </a:path>
                <a:path w="1146175" h="981709">
                  <a:moveTo>
                    <a:pt x="698173" y="205020"/>
                  </a:moveTo>
                  <a:close/>
                </a:path>
              </a:pathLst>
            </a:custGeom>
            <a:solidFill>
              <a:srgbClr val="9F66CA"/>
            </a:solidFill>
          </p:spPr>
          <p:txBody>
            <a:bodyPr wrap="square" lIns="0" tIns="0" rIns="0" bIns="0" rtlCol="0"/>
            <a:lstStyle/>
            <a:p>
              <a:endParaRPr/>
            </a:p>
          </p:txBody>
        </p:sp>
        <p:sp>
          <p:nvSpPr>
            <p:cNvPr id="5" name="object 5"/>
            <p:cNvSpPr/>
            <p:nvPr/>
          </p:nvSpPr>
          <p:spPr>
            <a:xfrm>
              <a:off x="1151164" y="9305540"/>
              <a:ext cx="1146175" cy="981710"/>
            </a:xfrm>
            <a:custGeom>
              <a:avLst/>
              <a:gdLst/>
              <a:ahLst/>
              <a:cxnLst/>
              <a:rect l="l" t="t" r="r" b="b"/>
              <a:pathLst>
                <a:path w="1146175" h="981709">
                  <a:moveTo>
                    <a:pt x="579371" y="0"/>
                  </a:moveTo>
                  <a:lnTo>
                    <a:pt x="184947" y="0"/>
                  </a:lnTo>
                  <a:lnTo>
                    <a:pt x="0" y="319318"/>
                  </a:lnTo>
                  <a:lnTo>
                    <a:pt x="191257" y="649590"/>
                  </a:lnTo>
                  <a:lnTo>
                    <a:pt x="382396" y="979501"/>
                  </a:lnTo>
                  <a:lnTo>
                    <a:pt x="381803" y="980473"/>
                  </a:lnTo>
                  <a:lnTo>
                    <a:pt x="382372" y="981456"/>
                  </a:lnTo>
                  <a:lnTo>
                    <a:pt x="1145553" y="981456"/>
                  </a:lnTo>
                  <a:lnTo>
                    <a:pt x="1146122" y="980473"/>
                  </a:lnTo>
                  <a:lnTo>
                    <a:pt x="1016204" y="755664"/>
                  </a:lnTo>
                  <a:lnTo>
                    <a:pt x="1016738" y="755362"/>
                  </a:lnTo>
                  <a:lnTo>
                    <a:pt x="689963" y="189140"/>
                  </a:lnTo>
                  <a:lnTo>
                    <a:pt x="688919" y="189140"/>
                  </a:lnTo>
                  <a:lnTo>
                    <a:pt x="579371" y="0"/>
                  </a:lnTo>
                  <a:close/>
                </a:path>
                <a:path w="1146175" h="981709">
                  <a:moveTo>
                    <a:pt x="689690" y="188666"/>
                  </a:moveTo>
                  <a:lnTo>
                    <a:pt x="688919" y="189140"/>
                  </a:lnTo>
                  <a:lnTo>
                    <a:pt x="689963" y="189140"/>
                  </a:lnTo>
                  <a:lnTo>
                    <a:pt x="689690" y="188666"/>
                  </a:lnTo>
                  <a:close/>
                </a:path>
              </a:pathLst>
            </a:custGeom>
            <a:solidFill>
              <a:srgbClr val="1736B1"/>
            </a:solidFill>
          </p:spPr>
          <p:txBody>
            <a:bodyPr wrap="square" lIns="0" tIns="0" rIns="0" bIns="0" rtlCol="0"/>
            <a:lstStyle/>
            <a:p>
              <a:endParaRPr/>
            </a:p>
          </p:txBody>
        </p:sp>
      </p:grpSp>
      <p:sp>
        <p:nvSpPr>
          <p:cNvPr id="6" name="object 6"/>
          <p:cNvSpPr/>
          <p:nvPr/>
        </p:nvSpPr>
        <p:spPr>
          <a:xfrm>
            <a:off x="0" y="0"/>
            <a:ext cx="4050665" cy="1991995"/>
          </a:xfrm>
          <a:custGeom>
            <a:avLst/>
            <a:gdLst/>
            <a:ahLst/>
            <a:cxnLst/>
            <a:rect l="l" t="t" r="r" b="b"/>
            <a:pathLst>
              <a:path w="4050665" h="1991995">
                <a:moveTo>
                  <a:pt x="4050038" y="0"/>
                </a:moveTo>
                <a:lnTo>
                  <a:pt x="0" y="0"/>
                </a:lnTo>
                <a:lnTo>
                  <a:pt x="0" y="1991868"/>
                </a:lnTo>
                <a:lnTo>
                  <a:pt x="2900172" y="1991868"/>
                </a:lnTo>
                <a:lnTo>
                  <a:pt x="4050038" y="0"/>
                </a:lnTo>
                <a:close/>
              </a:path>
            </a:pathLst>
          </a:custGeom>
          <a:solidFill>
            <a:srgbClr val="1736B1"/>
          </a:solidFill>
        </p:spPr>
        <p:txBody>
          <a:bodyPr wrap="square" lIns="0" tIns="0" rIns="0" bIns="0" rtlCol="0"/>
          <a:lstStyle/>
          <a:p>
            <a:endParaRPr/>
          </a:p>
        </p:txBody>
      </p:sp>
      <p:sp>
        <p:nvSpPr>
          <p:cNvPr id="7" name="object 7"/>
          <p:cNvSpPr txBox="1">
            <a:spLocks noGrp="1"/>
          </p:cNvSpPr>
          <p:nvPr>
            <p:ph type="title"/>
          </p:nvPr>
        </p:nvSpPr>
        <p:spPr>
          <a:xfrm>
            <a:off x="3742670" y="434593"/>
            <a:ext cx="13868400" cy="935513"/>
          </a:xfrm>
          <a:prstGeom prst="rect">
            <a:avLst/>
          </a:prstGeom>
        </p:spPr>
        <p:txBody>
          <a:bodyPr vert="horz" wrap="square" lIns="0" tIns="12065" rIns="0" bIns="0" rtlCol="0">
            <a:spAutoFit/>
          </a:bodyPr>
          <a:lstStyle/>
          <a:p>
            <a:pPr marL="12700">
              <a:lnSpc>
                <a:spcPct val="100000"/>
              </a:lnSpc>
              <a:spcBef>
                <a:spcPts val="95"/>
              </a:spcBef>
            </a:pPr>
            <a:r>
              <a:rPr lang="en-US" sz="6000" spc="60" dirty="0">
                <a:solidFill>
                  <a:srgbClr val="1736B1"/>
                </a:solidFill>
                <a:latin typeface="Lucida Sans"/>
                <a:cs typeface="Lucida Sans"/>
              </a:rPr>
              <a:t>VISION, MISSION AND OBJECTIVES</a:t>
            </a:r>
            <a:endParaRPr sz="6000" dirty="0">
              <a:latin typeface="Lucida Sans"/>
              <a:cs typeface="Lucida Sans"/>
            </a:endParaRPr>
          </a:p>
        </p:txBody>
      </p:sp>
      <p:sp>
        <p:nvSpPr>
          <p:cNvPr id="17" name="object 17"/>
          <p:cNvSpPr txBox="1"/>
          <p:nvPr/>
        </p:nvSpPr>
        <p:spPr>
          <a:xfrm>
            <a:off x="8191750" y="10073746"/>
            <a:ext cx="1810385" cy="232410"/>
          </a:xfrm>
          <a:prstGeom prst="rect">
            <a:avLst/>
          </a:prstGeom>
        </p:spPr>
        <p:txBody>
          <a:bodyPr vert="horz" wrap="square" lIns="0" tIns="13335" rIns="0" bIns="0" rtlCol="0">
            <a:spAutoFit/>
          </a:bodyPr>
          <a:lstStyle/>
          <a:p>
            <a:pPr marL="12700">
              <a:lnSpc>
                <a:spcPct val="100000"/>
              </a:lnSpc>
              <a:spcBef>
                <a:spcPts val="105"/>
              </a:spcBef>
            </a:pPr>
            <a:r>
              <a:rPr sz="1350" b="1" i="1" dirty="0">
                <a:solidFill>
                  <a:srgbClr val="FF9900"/>
                </a:solidFill>
                <a:latin typeface="Calibri"/>
                <a:cs typeface="Calibri"/>
              </a:rPr>
              <a:t>IR4.0</a:t>
            </a:r>
            <a:r>
              <a:rPr sz="1350" b="1" i="1" spc="10" dirty="0">
                <a:solidFill>
                  <a:srgbClr val="FF9900"/>
                </a:solidFill>
                <a:latin typeface="Calibri"/>
                <a:cs typeface="Calibri"/>
              </a:rPr>
              <a:t> </a:t>
            </a:r>
            <a:r>
              <a:rPr sz="1350" b="1" i="1" spc="-10" dirty="0">
                <a:solidFill>
                  <a:srgbClr val="FF9900"/>
                </a:solidFill>
                <a:latin typeface="Calibri"/>
                <a:cs typeface="Calibri"/>
              </a:rPr>
              <a:t>Competence</a:t>
            </a:r>
            <a:r>
              <a:rPr sz="1350" b="1" i="1" spc="-35" dirty="0">
                <a:solidFill>
                  <a:srgbClr val="FF9900"/>
                </a:solidFill>
                <a:latin typeface="Calibri"/>
                <a:cs typeface="Calibri"/>
              </a:rPr>
              <a:t> </a:t>
            </a:r>
            <a:r>
              <a:rPr sz="1350" b="1" i="1" spc="-10" dirty="0">
                <a:solidFill>
                  <a:srgbClr val="FF9900"/>
                </a:solidFill>
                <a:latin typeface="Calibri"/>
                <a:cs typeface="Calibri"/>
              </a:rPr>
              <a:t>Centre</a:t>
            </a:r>
            <a:endParaRPr sz="1350" dirty="0">
              <a:latin typeface="Calibri"/>
              <a:cs typeface="Calibri"/>
            </a:endParaRPr>
          </a:p>
        </p:txBody>
      </p:sp>
      <p:sp>
        <p:nvSpPr>
          <p:cNvPr id="12" name="TextBox 4">
            <a:extLst>
              <a:ext uri="{FF2B5EF4-FFF2-40B4-BE49-F238E27FC236}">
                <a16:creationId xmlns:a16="http://schemas.microsoft.com/office/drawing/2014/main" id="{06199D20-2091-E3C4-68A6-E2B974E4E1C7}"/>
              </a:ext>
            </a:extLst>
          </p:cNvPr>
          <p:cNvSpPr txBox="1"/>
          <p:nvPr/>
        </p:nvSpPr>
        <p:spPr>
          <a:xfrm>
            <a:off x="2678917" y="2802719"/>
            <a:ext cx="8133678" cy="1164669"/>
          </a:xfrm>
          <a:prstGeom prst="rect">
            <a:avLst/>
          </a:prstGeom>
        </p:spPr>
        <p:txBody>
          <a:bodyPr wrap="square" lIns="0" tIns="0" rIns="0" bIns="0" rtlCol="0" anchor="t">
            <a:spAutoFit/>
          </a:bodyPr>
          <a:lstStyle/>
          <a:p>
            <a:pPr>
              <a:lnSpc>
                <a:spcPts val="3102"/>
              </a:lnSpc>
            </a:pPr>
            <a:r>
              <a:rPr lang="en-US" sz="2400" spc="20" dirty="0">
                <a:solidFill>
                  <a:srgbClr val="000000"/>
                </a:solidFill>
                <a:latin typeface="Aileron Regular"/>
              </a:rPr>
              <a:t>TO BE A PREMIER GLOBAL INSTITUTION</a:t>
            </a:r>
          </a:p>
          <a:p>
            <a:pPr>
              <a:lnSpc>
                <a:spcPts val="3102"/>
              </a:lnSpc>
            </a:pPr>
            <a:r>
              <a:rPr lang="en-US" sz="2400" spc="20" dirty="0">
                <a:solidFill>
                  <a:srgbClr val="000000"/>
                </a:solidFill>
                <a:latin typeface="Aileron Regular"/>
              </a:rPr>
              <a:t>THAT EXCELS IN AI AND BIG DATA.</a:t>
            </a:r>
          </a:p>
          <a:p>
            <a:pPr>
              <a:lnSpc>
                <a:spcPts val="3102"/>
              </a:lnSpc>
            </a:pPr>
            <a:endParaRPr lang="en-US" sz="2400" spc="20" dirty="0">
              <a:solidFill>
                <a:srgbClr val="000000"/>
              </a:solidFill>
              <a:latin typeface="Aileron Regular"/>
            </a:endParaRPr>
          </a:p>
        </p:txBody>
      </p:sp>
      <p:sp>
        <p:nvSpPr>
          <p:cNvPr id="13" name="TextBox 5">
            <a:extLst>
              <a:ext uri="{FF2B5EF4-FFF2-40B4-BE49-F238E27FC236}">
                <a16:creationId xmlns:a16="http://schemas.microsoft.com/office/drawing/2014/main" id="{4A3E9216-39E7-6E72-44B0-BF8D7E2F6256}"/>
              </a:ext>
            </a:extLst>
          </p:cNvPr>
          <p:cNvSpPr txBox="1"/>
          <p:nvPr/>
        </p:nvSpPr>
        <p:spPr>
          <a:xfrm>
            <a:off x="3601337" y="4318293"/>
            <a:ext cx="8133678" cy="1174489"/>
          </a:xfrm>
          <a:prstGeom prst="rect">
            <a:avLst/>
          </a:prstGeom>
        </p:spPr>
        <p:txBody>
          <a:bodyPr wrap="square" lIns="0" tIns="0" rIns="0" bIns="0" rtlCol="0" anchor="t">
            <a:spAutoFit/>
          </a:bodyPr>
          <a:lstStyle/>
          <a:p>
            <a:pPr>
              <a:lnSpc>
                <a:spcPts val="3105"/>
              </a:lnSpc>
            </a:pPr>
            <a:r>
              <a:rPr lang="en-US" sz="2400" spc="20" dirty="0">
                <a:solidFill>
                  <a:srgbClr val="000000"/>
                </a:solidFill>
                <a:latin typeface="Aileron Regular"/>
              </a:rPr>
              <a:t>TO LEAD IN THE DEVELOPMENT OF HOLISTIC TALENTS AND INNOVATIVE TECHNOLOGIES IN AI AND BIG DATA FOR UNIVERSAL WELL-BEING AND PROSPERITY</a:t>
            </a:r>
          </a:p>
        </p:txBody>
      </p:sp>
      <p:sp>
        <p:nvSpPr>
          <p:cNvPr id="14" name="TextBox 6">
            <a:extLst>
              <a:ext uri="{FF2B5EF4-FFF2-40B4-BE49-F238E27FC236}">
                <a16:creationId xmlns:a16="http://schemas.microsoft.com/office/drawing/2014/main" id="{E59895FE-C5AB-9A1D-5B6C-C6DFFCE24CB0}"/>
              </a:ext>
            </a:extLst>
          </p:cNvPr>
          <p:cNvSpPr txBox="1"/>
          <p:nvPr/>
        </p:nvSpPr>
        <p:spPr>
          <a:xfrm>
            <a:off x="4551326" y="5997072"/>
            <a:ext cx="7325022" cy="3231654"/>
          </a:xfrm>
          <a:prstGeom prst="rect">
            <a:avLst/>
          </a:prstGeom>
        </p:spPr>
        <p:txBody>
          <a:bodyPr wrap="square" lIns="0" tIns="0" rIns="0" bIns="0" rtlCol="0" anchor="t">
            <a:spAutoFit/>
          </a:bodyPr>
          <a:lstStyle/>
          <a:p>
            <a:pPr>
              <a:lnSpc>
                <a:spcPts val="2841"/>
              </a:lnSpc>
            </a:pPr>
            <a:r>
              <a:rPr lang="en-US" sz="2400" spc="18" dirty="0">
                <a:solidFill>
                  <a:srgbClr val="000000"/>
                </a:solidFill>
                <a:latin typeface="Aileron Regular"/>
              </a:rPr>
              <a:t>•TO RESEARCH AND DEVELOP THEORY,    </a:t>
            </a:r>
          </a:p>
          <a:p>
            <a:pPr>
              <a:lnSpc>
                <a:spcPts val="2841"/>
              </a:lnSpc>
            </a:pPr>
            <a:r>
              <a:rPr lang="en-US" sz="2400" spc="18" dirty="0">
                <a:solidFill>
                  <a:srgbClr val="000000"/>
                </a:solidFill>
                <a:latin typeface="Aileron Regular"/>
              </a:rPr>
              <a:t>  TECHNOLOGY AND  APPLICATION OF IR4.0 </a:t>
            </a:r>
          </a:p>
          <a:p>
            <a:pPr>
              <a:lnSpc>
                <a:spcPts val="2841"/>
              </a:lnSpc>
            </a:pPr>
            <a:r>
              <a:rPr lang="en-US" sz="2400" spc="18" dirty="0">
                <a:solidFill>
                  <a:srgbClr val="000000"/>
                </a:solidFill>
                <a:latin typeface="Aileron Regular"/>
              </a:rPr>
              <a:t>  ESPECIALLY IN AI AND BIG DATA.</a:t>
            </a:r>
          </a:p>
          <a:p>
            <a:pPr>
              <a:lnSpc>
                <a:spcPts val="2841"/>
              </a:lnSpc>
            </a:pPr>
            <a:r>
              <a:rPr lang="en-US" sz="2400" spc="18" dirty="0">
                <a:solidFill>
                  <a:srgbClr val="000000"/>
                </a:solidFill>
                <a:latin typeface="Arimo"/>
              </a:rPr>
              <a:t>•TO ENGAGE AI AND BIG DATA WITH INDUSTRY  </a:t>
            </a:r>
          </a:p>
          <a:p>
            <a:pPr>
              <a:lnSpc>
                <a:spcPts val="2841"/>
              </a:lnSpc>
            </a:pPr>
            <a:r>
              <a:rPr lang="en-US" sz="2400" spc="18" dirty="0">
                <a:solidFill>
                  <a:srgbClr val="000000"/>
                </a:solidFill>
                <a:latin typeface="Aileron Regular"/>
              </a:rPr>
              <a:t>   </a:t>
            </a:r>
            <a:r>
              <a:rPr lang="en-US" sz="2400" spc="18" dirty="0">
                <a:solidFill>
                  <a:srgbClr val="000000"/>
                </a:solidFill>
                <a:latin typeface="Arimo"/>
              </a:rPr>
              <a:t>PLAYERS.</a:t>
            </a:r>
          </a:p>
          <a:p>
            <a:pPr>
              <a:lnSpc>
                <a:spcPts val="2841"/>
              </a:lnSpc>
            </a:pPr>
            <a:r>
              <a:rPr lang="en-US" sz="2400" spc="18" dirty="0">
                <a:solidFill>
                  <a:srgbClr val="000000"/>
                </a:solidFill>
                <a:latin typeface="Aileron Regular"/>
              </a:rPr>
              <a:t>•TO PRODUCE TECHNOPRENEUR IN AI AND BIG </a:t>
            </a:r>
          </a:p>
          <a:p>
            <a:pPr>
              <a:lnSpc>
                <a:spcPts val="2841"/>
              </a:lnSpc>
            </a:pPr>
            <a:r>
              <a:rPr lang="en-US" sz="2400" spc="18" dirty="0">
                <a:solidFill>
                  <a:srgbClr val="000000"/>
                </a:solidFill>
                <a:latin typeface="Aileron Regular"/>
              </a:rPr>
              <a:t>  DATA.</a:t>
            </a:r>
          </a:p>
          <a:p>
            <a:pPr>
              <a:lnSpc>
                <a:spcPts val="2841"/>
              </a:lnSpc>
            </a:pPr>
            <a:r>
              <a:rPr lang="en-US" sz="2400" spc="18" dirty="0">
                <a:solidFill>
                  <a:srgbClr val="000000"/>
                </a:solidFill>
                <a:latin typeface="Aileron Regular"/>
              </a:rPr>
              <a:t>•TO GIVE TRAINING OF AI AND BIG DATA  FOR </a:t>
            </a:r>
          </a:p>
          <a:p>
            <a:pPr>
              <a:lnSpc>
                <a:spcPts val="2841"/>
              </a:lnSpc>
            </a:pPr>
            <a:r>
              <a:rPr lang="en-US" sz="2400" spc="18" dirty="0">
                <a:solidFill>
                  <a:srgbClr val="000000"/>
                </a:solidFill>
                <a:latin typeface="Aileron Regular"/>
              </a:rPr>
              <a:t>  SOCIETY.</a:t>
            </a:r>
          </a:p>
        </p:txBody>
      </p:sp>
      <p:grpSp>
        <p:nvGrpSpPr>
          <p:cNvPr id="15" name="Group 7">
            <a:extLst>
              <a:ext uri="{FF2B5EF4-FFF2-40B4-BE49-F238E27FC236}">
                <a16:creationId xmlns:a16="http://schemas.microsoft.com/office/drawing/2014/main" id="{2B518050-37E6-141E-A6D4-C56B55E499B9}"/>
              </a:ext>
            </a:extLst>
          </p:cNvPr>
          <p:cNvGrpSpPr/>
          <p:nvPr/>
        </p:nvGrpSpPr>
        <p:grpSpPr>
          <a:xfrm>
            <a:off x="884034" y="2244007"/>
            <a:ext cx="1680434" cy="1693814"/>
            <a:chOff x="0" y="0"/>
            <a:chExt cx="1738555" cy="1738555"/>
          </a:xfrm>
        </p:grpSpPr>
        <p:grpSp>
          <p:nvGrpSpPr>
            <p:cNvPr id="19" name="Group 8">
              <a:extLst>
                <a:ext uri="{FF2B5EF4-FFF2-40B4-BE49-F238E27FC236}">
                  <a16:creationId xmlns:a16="http://schemas.microsoft.com/office/drawing/2014/main" id="{5055258F-82C4-200B-23E7-8A32C1308672}"/>
                </a:ext>
              </a:extLst>
            </p:cNvPr>
            <p:cNvGrpSpPr/>
            <p:nvPr/>
          </p:nvGrpSpPr>
          <p:grpSpPr>
            <a:xfrm>
              <a:off x="0" y="0"/>
              <a:ext cx="1738555" cy="1738555"/>
              <a:chOff x="0" y="0"/>
              <a:chExt cx="6350000" cy="6350000"/>
            </a:xfrm>
          </p:grpSpPr>
          <p:sp>
            <p:nvSpPr>
              <p:cNvPr id="23" name="Freeform 9">
                <a:extLst>
                  <a:ext uri="{FF2B5EF4-FFF2-40B4-BE49-F238E27FC236}">
                    <a16:creationId xmlns:a16="http://schemas.microsoft.com/office/drawing/2014/main" id="{276EBB04-1AF4-BF2C-9238-D4569FD2225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83F3F"/>
              </a:solidFill>
            </p:spPr>
          </p:sp>
        </p:grpSp>
        <p:pic>
          <p:nvPicPr>
            <p:cNvPr id="20" name="Picture 10">
              <a:extLst>
                <a:ext uri="{FF2B5EF4-FFF2-40B4-BE49-F238E27FC236}">
                  <a16:creationId xmlns:a16="http://schemas.microsoft.com/office/drawing/2014/main" id="{32EB6027-A098-F231-8531-92AAAB68E35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985" y="69093"/>
              <a:ext cx="1609147" cy="1600369"/>
            </a:xfrm>
            <a:prstGeom prst="rect">
              <a:avLst/>
            </a:prstGeom>
          </p:spPr>
        </p:pic>
        <p:sp>
          <p:nvSpPr>
            <p:cNvPr id="21" name="TextBox 11">
              <a:extLst>
                <a:ext uri="{FF2B5EF4-FFF2-40B4-BE49-F238E27FC236}">
                  <a16:creationId xmlns:a16="http://schemas.microsoft.com/office/drawing/2014/main" id="{7D8B9E08-7F32-0FD1-B762-D5EE69CC13AF}"/>
                </a:ext>
              </a:extLst>
            </p:cNvPr>
            <p:cNvSpPr txBox="1"/>
            <p:nvPr/>
          </p:nvSpPr>
          <p:spPr>
            <a:xfrm>
              <a:off x="57985" y="601737"/>
              <a:ext cx="1622585" cy="522381"/>
            </a:xfrm>
            <a:prstGeom prst="rect">
              <a:avLst/>
            </a:prstGeom>
          </p:spPr>
          <p:txBody>
            <a:bodyPr lIns="0" tIns="0" rIns="0" bIns="0" rtlCol="0" anchor="t">
              <a:spAutoFit/>
            </a:bodyPr>
            <a:lstStyle/>
            <a:p>
              <a:pPr algn="ctr">
                <a:lnSpc>
                  <a:spcPts val="3365"/>
                </a:lnSpc>
              </a:pPr>
              <a:r>
                <a:rPr lang="en-US" sz="2404" dirty="0">
                  <a:solidFill>
                    <a:srgbClr val="FFFFFF"/>
                  </a:solidFill>
                  <a:latin typeface="Open Sans"/>
                </a:rPr>
                <a:t>VISION</a:t>
              </a:r>
            </a:p>
          </p:txBody>
        </p:sp>
      </p:grpSp>
      <p:grpSp>
        <p:nvGrpSpPr>
          <p:cNvPr id="24" name="Group 12">
            <a:extLst>
              <a:ext uri="{FF2B5EF4-FFF2-40B4-BE49-F238E27FC236}">
                <a16:creationId xmlns:a16="http://schemas.microsoft.com/office/drawing/2014/main" id="{1CEE2CF9-B511-2E77-9203-2FEC8303B29C}"/>
              </a:ext>
            </a:extLst>
          </p:cNvPr>
          <p:cNvGrpSpPr/>
          <p:nvPr/>
        </p:nvGrpSpPr>
        <p:grpSpPr>
          <a:xfrm>
            <a:off x="1477545" y="4168548"/>
            <a:ext cx="2004120" cy="1991995"/>
            <a:chOff x="0" y="0"/>
            <a:chExt cx="1756529" cy="1738555"/>
          </a:xfrm>
        </p:grpSpPr>
        <p:grpSp>
          <p:nvGrpSpPr>
            <p:cNvPr id="25" name="Group 13">
              <a:extLst>
                <a:ext uri="{FF2B5EF4-FFF2-40B4-BE49-F238E27FC236}">
                  <a16:creationId xmlns:a16="http://schemas.microsoft.com/office/drawing/2014/main" id="{15C150E0-8D2B-5219-C9E9-3914E858E6D6}"/>
                </a:ext>
              </a:extLst>
            </p:cNvPr>
            <p:cNvGrpSpPr/>
            <p:nvPr/>
          </p:nvGrpSpPr>
          <p:grpSpPr>
            <a:xfrm>
              <a:off x="0" y="0"/>
              <a:ext cx="1738555" cy="1738555"/>
              <a:chOff x="0" y="0"/>
              <a:chExt cx="6350000" cy="6350000"/>
            </a:xfrm>
          </p:grpSpPr>
          <p:sp>
            <p:nvSpPr>
              <p:cNvPr id="28" name="Freeform 14">
                <a:extLst>
                  <a:ext uri="{FF2B5EF4-FFF2-40B4-BE49-F238E27FC236}">
                    <a16:creationId xmlns:a16="http://schemas.microsoft.com/office/drawing/2014/main" id="{10782746-D608-E75D-7494-946C605D5F4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C870E"/>
              </a:solidFill>
            </p:spPr>
          </p:sp>
        </p:grpSp>
        <p:sp>
          <p:nvSpPr>
            <p:cNvPr id="26" name="TextBox 15">
              <a:extLst>
                <a:ext uri="{FF2B5EF4-FFF2-40B4-BE49-F238E27FC236}">
                  <a16:creationId xmlns:a16="http://schemas.microsoft.com/office/drawing/2014/main" id="{6CA86149-1803-61DA-03B8-5BBA9C6F9B92}"/>
                </a:ext>
              </a:extLst>
            </p:cNvPr>
            <p:cNvSpPr txBox="1"/>
            <p:nvPr/>
          </p:nvSpPr>
          <p:spPr>
            <a:xfrm>
              <a:off x="82117" y="601737"/>
              <a:ext cx="1674412" cy="463734"/>
            </a:xfrm>
            <a:prstGeom prst="rect">
              <a:avLst/>
            </a:prstGeom>
          </p:spPr>
          <p:txBody>
            <a:bodyPr wrap="square" lIns="0" tIns="0" rIns="0" bIns="0" rtlCol="0" anchor="t">
              <a:spAutoFit/>
            </a:bodyPr>
            <a:lstStyle/>
            <a:p>
              <a:pPr algn="ctr">
                <a:lnSpc>
                  <a:spcPts val="3365"/>
                </a:lnSpc>
              </a:pPr>
              <a:r>
                <a:rPr lang="en-US" sz="2400" dirty="0">
                  <a:solidFill>
                    <a:srgbClr val="FFFFFF"/>
                  </a:solidFill>
                  <a:latin typeface="Open Sans"/>
                </a:rPr>
                <a:t>MISSION</a:t>
              </a:r>
            </a:p>
          </p:txBody>
        </p:sp>
        <p:pic>
          <p:nvPicPr>
            <p:cNvPr id="27" name="Picture 16">
              <a:extLst>
                <a:ext uri="{FF2B5EF4-FFF2-40B4-BE49-F238E27FC236}">
                  <a16:creationId xmlns:a16="http://schemas.microsoft.com/office/drawing/2014/main" id="{53B6FF56-EBEC-F398-6AF2-38891E4ECD0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538" y="25468"/>
              <a:ext cx="1670848" cy="1661735"/>
            </a:xfrm>
            <a:prstGeom prst="rect">
              <a:avLst/>
            </a:prstGeom>
          </p:spPr>
        </p:pic>
      </p:grpSp>
      <p:grpSp>
        <p:nvGrpSpPr>
          <p:cNvPr id="29" name="Group 17">
            <a:extLst>
              <a:ext uri="{FF2B5EF4-FFF2-40B4-BE49-F238E27FC236}">
                <a16:creationId xmlns:a16="http://schemas.microsoft.com/office/drawing/2014/main" id="{75BC16AF-261C-32B1-9220-DF44BB350F6F}"/>
              </a:ext>
            </a:extLst>
          </p:cNvPr>
          <p:cNvGrpSpPr/>
          <p:nvPr/>
        </p:nvGrpSpPr>
        <p:grpSpPr>
          <a:xfrm>
            <a:off x="2495433" y="6054222"/>
            <a:ext cx="2058937" cy="1988771"/>
            <a:chOff x="0" y="0"/>
            <a:chExt cx="1819496" cy="1792077"/>
          </a:xfrm>
        </p:grpSpPr>
        <p:grpSp>
          <p:nvGrpSpPr>
            <p:cNvPr id="30" name="Group 18">
              <a:extLst>
                <a:ext uri="{FF2B5EF4-FFF2-40B4-BE49-F238E27FC236}">
                  <a16:creationId xmlns:a16="http://schemas.microsoft.com/office/drawing/2014/main" id="{0CDE93E6-32D0-0B39-57CC-89A0087D443F}"/>
                </a:ext>
              </a:extLst>
            </p:cNvPr>
            <p:cNvGrpSpPr/>
            <p:nvPr/>
          </p:nvGrpSpPr>
          <p:grpSpPr>
            <a:xfrm>
              <a:off x="0" y="0"/>
              <a:ext cx="1819496" cy="1792077"/>
              <a:chOff x="0" y="0"/>
              <a:chExt cx="6350000" cy="6350000"/>
            </a:xfrm>
          </p:grpSpPr>
          <p:sp>
            <p:nvSpPr>
              <p:cNvPr id="33" name="Freeform 19">
                <a:extLst>
                  <a:ext uri="{FF2B5EF4-FFF2-40B4-BE49-F238E27FC236}">
                    <a16:creationId xmlns:a16="http://schemas.microsoft.com/office/drawing/2014/main" id="{09405A9E-C4D1-9B35-0B38-F6CBAF686BE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id="31" name="TextBox 20">
              <a:extLst>
                <a:ext uri="{FF2B5EF4-FFF2-40B4-BE49-F238E27FC236}">
                  <a16:creationId xmlns:a16="http://schemas.microsoft.com/office/drawing/2014/main" id="{2B633D4D-2BDA-D157-6F09-794C8DFCB08F}"/>
                </a:ext>
              </a:extLst>
            </p:cNvPr>
            <p:cNvSpPr txBox="1"/>
            <p:nvPr/>
          </p:nvSpPr>
          <p:spPr>
            <a:xfrm>
              <a:off x="114287" y="694320"/>
              <a:ext cx="1538789" cy="854935"/>
            </a:xfrm>
            <a:prstGeom prst="rect">
              <a:avLst/>
            </a:prstGeom>
          </p:spPr>
          <p:txBody>
            <a:bodyPr lIns="0" tIns="0" rIns="0" bIns="0" rtlCol="0" anchor="t">
              <a:spAutoFit/>
            </a:bodyPr>
            <a:lstStyle/>
            <a:p>
              <a:pPr algn="ctr">
                <a:lnSpc>
                  <a:spcPts val="2539"/>
                </a:lnSpc>
              </a:pPr>
              <a:r>
                <a:rPr lang="en-US" sz="2400">
                  <a:solidFill>
                    <a:srgbClr val="FFFFFF"/>
                  </a:solidFill>
                  <a:latin typeface="Open Sans"/>
                </a:rPr>
                <a:t>OBJECTIVE</a:t>
              </a:r>
            </a:p>
          </p:txBody>
        </p:sp>
        <p:pic>
          <p:nvPicPr>
            <p:cNvPr id="32" name="Picture 21">
              <a:extLst>
                <a:ext uri="{FF2B5EF4-FFF2-40B4-BE49-F238E27FC236}">
                  <a16:creationId xmlns:a16="http://schemas.microsoft.com/office/drawing/2014/main" id="{050721BC-A4B1-19DE-81F1-A57BCC6689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963" y="50527"/>
              <a:ext cx="1719570" cy="1710191"/>
            </a:xfrm>
            <a:prstGeom prst="rect">
              <a:avLst/>
            </a:prstGeom>
          </p:spPr>
        </p:pic>
      </p:grpSp>
      <p:pic>
        <p:nvPicPr>
          <p:cNvPr id="36" name="Picture 2">
            <a:extLst>
              <a:ext uri="{FF2B5EF4-FFF2-40B4-BE49-F238E27FC236}">
                <a16:creationId xmlns:a16="http://schemas.microsoft.com/office/drawing/2014/main" id="{E61F1889-B662-D876-657D-29864BB75F3C}"/>
              </a:ext>
            </a:extLst>
          </p:cNvPr>
          <p:cNvPicPr>
            <a:picLocks noChangeAspect="1"/>
          </p:cNvPicPr>
          <p:nvPr/>
        </p:nvPicPr>
        <p:blipFill>
          <a:blip r:embed="rId4"/>
          <a:srcRect/>
          <a:stretch>
            <a:fillRect/>
          </a:stretch>
        </p:blipFill>
        <p:spPr>
          <a:xfrm>
            <a:off x="11159383" y="1638162"/>
            <a:ext cx="5977453" cy="3982478"/>
          </a:xfrm>
          <a:prstGeom prst="rect">
            <a:avLst/>
          </a:prstGeom>
        </p:spPr>
      </p:pic>
      <p:pic>
        <p:nvPicPr>
          <p:cNvPr id="37" name="Picture 3">
            <a:extLst>
              <a:ext uri="{FF2B5EF4-FFF2-40B4-BE49-F238E27FC236}">
                <a16:creationId xmlns:a16="http://schemas.microsoft.com/office/drawing/2014/main" id="{36ED7269-1D46-60C3-DFEC-82D65398F48D}"/>
              </a:ext>
            </a:extLst>
          </p:cNvPr>
          <p:cNvPicPr>
            <a:picLocks noChangeAspect="1"/>
          </p:cNvPicPr>
          <p:nvPr/>
        </p:nvPicPr>
        <p:blipFill>
          <a:blip r:embed="rId5"/>
          <a:srcRect/>
          <a:stretch>
            <a:fillRect/>
          </a:stretch>
        </p:blipFill>
        <p:spPr>
          <a:xfrm>
            <a:off x="11119005" y="5643528"/>
            <a:ext cx="6017831" cy="4503970"/>
          </a:xfrm>
          <a:prstGeom prst="rect">
            <a:avLst/>
          </a:prstGeom>
        </p:spPr>
      </p:pic>
      <p:pic>
        <p:nvPicPr>
          <p:cNvPr id="8" name="Picture 2" descr="AIBIG | Universiti Malaysia Kelantan">
            <a:extLst>
              <a:ext uri="{FF2B5EF4-FFF2-40B4-BE49-F238E27FC236}">
                <a16:creationId xmlns:a16="http://schemas.microsoft.com/office/drawing/2014/main" id="{D29F407F-03B4-31B5-B499-4EC860DF07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8844" y="1256796"/>
            <a:ext cx="4050665" cy="157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80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46" y="9305540"/>
            <a:ext cx="2292350" cy="981710"/>
            <a:chOff x="5046" y="9305540"/>
            <a:chExt cx="2292350" cy="981710"/>
          </a:xfrm>
        </p:grpSpPr>
        <p:sp>
          <p:nvSpPr>
            <p:cNvPr id="3" name="object 3"/>
            <p:cNvSpPr/>
            <p:nvPr/>
          </p:nvSpPr>
          <p:spPr>
            <a:xfrm>
              <a:off x="5046" y="9955131"/>
              <a:ext cx="764540" cy="332105"/>
            </a:xfrm>
            <a:custGeom>
              <a:avLst/>
              <a:gdLst/>
              <a:ahLst/>
              <a:cxnLst/>
              <a:rect l="l" t="t" r="r" b="b"/>
              <a:pathLst>
                <a:path w="764540" h="332104">
                  <a:moveTo>
                    <a:pt x="573069" y="0"/>
                  </a:moveTo>
                  <a:lnTo>
                    <a:pt x="191271" y="0"/>
                  </a:lnTo>
                  <a:lnTo>
                    <a:pt x="0" y="330882"/>
                  </a:lnTo>
                  <a:lnTo>
                    <a:pt x="568" y="331865"/>
                  </a:lnTo>
                  <a:lnTo>
                    <a:pt x="763746" y="331865"/>
                  </a:lnTo>
                  <a:lnTo>
                    <a:pt x="764315" y="330882"/>
                  </a:lnTo>
                  <a:lnTo>
                    <a:pt x="573069" y="0"/>
                  </a:lnTo>
                  <a:close/>
                </a:path>
              </a:pathLst>
            </a:custGeom>
            <a:solidFill>
              <a:srgbClr val="85C6EC"/>
            </a:solidFill>
          </p:spPr>
          <p:txBody>
            <a:bodyPr wrap="square" lIns="0" tIns="0" rIns="0" bIns="0" rtlCol="0"/>
            <a:lstStyle/>
            <a:p>
              <a:endParaRPr/>
            </a:p>
          </p:txBody>
        </p:sp>
        <p:sp>
          <p:nvSpPr>
            <p:cNvPr id="4" name="object 4"/>
            <p:cNvSpPr/>
            <p:nvPr/>
          </p:nvSpPr>
          <p:spPr>
            <a:xfrm>
              <a:off x="386845" y="9305540"/>
              <a:ext cx="1146175" cy="981710"/>
            </a:xfrm>
            <a:custGeom>
              <a:avLst/>
              <a:gdLst/>
              <a:ahLst/>
              <a:cxnLst/>
              <a:rect l="l" t="t" r="r" b="b"/>
              <a:pathLst>
                <a:path w="1146175" h="981709">
                  <a:moveTo>
                    <a:pt x="579369" y="0"/>
                  </a:moveTo>
                  <a:lnTo>
                    <a:pt x="184958" y="0"/>
                  </a:lnTo>
                  <a:lnTo>
                    <a:pt x="0" y="319318"/>
                  </a:lnTo>
                  <a:lnTo>
                    <a:pt x="128725" y="541573"/>
                  </a:lnTo>
                  <a:lnTo>
                    <a:pt x="382967" y="981456"/>
                  </a:lnTo>
                  <a:lnTo>
                    <a:pt x="1145555" y="981456"/>
                  </a:lnTo>
                  <a:lnTo>
                    <a:pt x="1146122" y="980473"/>
                  </a:lnTo>
                  <a:lnTo>
                    <a:pt x="1025933" y="771727"/>
                  </a:lnTo>
                  <a:lnTo>
                    <a:pt x="1013060" y="749425"/>
                  </a:lnTo>
                  <a:lnTo>
                    <a:pt x="955576" y="649590"/>
                  </a:lnTo>
                  <a:lnTo>
                    <a:pt x="955339" y="649590"/>
                  </a:lnTo>
                  <a:lnTo>
                    <a:pt x="698207" y="205079"/>
                  </a:lnTo>
                  <a:lnTo>
                    <a:pt x="579369" y="0"/>
                  </a:lnTo>
                  <a:close/>
                </a:path>
                <a:path w="1146175" h="981709">
                  <a:moveTo>
                    <a:pt x="698173" y="205020"/>
                  </a:moveTo>
                  <a:close/>
                </a:path>
              </a:pathLst>
            </a:custGeom>
            <a:solidFill>
              <a:srgbClr val="9F66CA"/>
            </a:solidFill>
          </p:spPr>
          <p:txBody>
            <a:bodyPr wrap="square" lIns="0" tIns="0" rIns="0" bIns="0" rtlCol="0"/>
            <a:lstStyle/>
            <a:p>
              <a:endParaRPr/>
            </a:p>
          </p:txBody>
        </p:sp>
        <p:sp>
          <p:nvSpPr>
            <p:cNvPr id="5" name="object 5"/>
            <p:cNvSpPr/>
            <p:nvPr/>
          </p:nvSpPr>
          <p:spPr>
            <a:xfrm>
              <a:off x="1151164" y="9305540"/>
              <a:ext cx="1146175" cy="981710"/>
            </a:xfrm>
            <a:custGeom>
              <a:avLst/>
              <a:gdLst/>
              <a:ahLst/>
              <a:cxnLst/>
              <a:rect l="l" t="t" r="r" b="b"/>
              <a:pathLst>
                <a:path w="1146175" h="981709">
                  <a:moveTo>
                    <a:pt x="579371" y="0"/>
                  </a:moveTo>
                  <a:lnTo>
                    <a:pt x="184947" y="0"/>
                  </a:lnTo>
                  <a:lnTo>
                    <a:pt x="0" y="319318"/>
                  </a:lnTo>
                  <a:lnTo>
                    <a:pt x="191257" y="649590"/>
                  </a:lnTo>
                  <a:lnTo>
                    <a:pt x="382396" y="979501"/>
                  </a:lnTo>
                  <a:lnTo>
                    <a:pt x="381803" y="980473"/>
                  </a:lnTo>
                  <a:lnTo>
                    <a:pt x="382372" y="981456"/>
                  </a:lnTo>
                  <a:lnTo>
                    <a:pt x="1145553" y="981456"/>
                  </a:lnTo>
                  <a:lnTo>
                    <a:pt x="1146122" y="980473"/>
                  </a:lnTo>
                  <a:lnTo>
                    <a:pt x="1016204" y="755664"/>
                  </a:lnTo>
                  <a:lnTo>
                    <a:pt x="1016738" y="755362"/>
                  </a:lnTo>
                  <a:lnTo>
                    <a:pt x="689963" y="189140"/>
                  </a:lnTo>
                  <a:lnTo>
                    <a:pt x="688919" y="189140"/>
                  </a:lnTo>
                  <a:lnTo>
                    <a:pt x="579371" y="0"/>
                  </a:lnTo>
                  <a:close/>
                </a:path>
                <a:path w="1146175" h="981709">
                  <a:moveTo>
                    <a:pt x="689690" y="188666"/>
                  </a:moveTo>
                  <a:lnTo>
                    <a:pt x="688919" y="189140"/>
                  </a:lnTo>
                  <a:lnTo>
                    <a:pt x="689963" y="189140"/>
                  </a:lnTo>
                  <a:lnTo>
                    <a:pt x="689690" y="188666"/>
                  </a:lnTo>
                  <a:close/>
                </a:path>
              </a:pathLst>
            </a:custGeom>
            <a:solidFill>
              <a:srgbClr val="1736B1"/>
            </a:solidFill>
          </p:spPr>
          <p:txBody>
            <a:bodyPr wrap="square" lIns="0" tIns="0" rIns="0" bIns="0" rtlCol="0"/>
            <a:lstStyle/>
            <a:p>
              <a:endParaRPr/>
            </a:p>
          </p:txBody>
        </p:sp>
      </p:grpSp>
      <p:sp>
        <p:nvSpPr>
          <p:cNvPr id="6" name="object 6"/>
          <p:cNvSpPr/>
          <p:nvPr/>
        </p:nvSpPr>
        <p:spPr>
          <a:xfrm>
            <a:off x="0" y="0"/>
            <a:ext cx="4050665" cy="1991995"/>
          </a:xfrm>
          <a:custGeom>
            <a:avLst/>
            <a:gdLst/>
            <a:ahLst/>
            <a:cxnLst/>
            <a:rect l="l" t="t" r="r" b="b"/>
            <a:pathLst>
              <a:path w="4050665" h="1991995">
                <a:moveTo>
                  <a:pt x="4050038" y="0"/>
                </a:moveTo>
                <a:lnTo>
                  <a:pt x="0" y="0"/>
                </a:lnTo>
                <a:lnTo>
                  <a:pt x="0" y="1991868"/>
                </a:lnTo>
                <a:lnTo>
                  <a:pt x="2900172" y="1991868"/>
                </a:lnTo>
                <a:lnTo>
                  <a:pt x="4050038" y="0"/>
                </a:lnTo>
                <a:close/>
              </a:path>
            </a:pathLst>
          </a:custGeom>
          <a:solidFill>
            <a:srgbClr val="1736B1"/>
          </a:solidFill>
        </p:spPr>
        <p:txBody>
          <a:bodyPr wrap="square" lIns="0" tIns="0" rIns="0" bIns="0" rtlCol="0"/>
          <a:lstStyle/>
          <a:p>
            <a:endParaRPr/>
          </a:p>
        </p:txBody>
      </p:sp>
      <p:sp>
        <p:nvSpPr>
          <p:cNvPr id="7" name="object 7"/>
          <p:cNvSpPr txBox="1">
            <a:spLocks noGrp="1"/>
          </p:cNvSpPr>
          <p:nvPr>
            <p:ph type="title"/>
          </p:nvPr>
        </p:nvSpPr>
        <p:spPr>
          <a:xfrm>
            <a:off x="3962400" y="8058"/>
            <a:ext cx="13868400" cy="935513"/>
          </a:xfrm>
          <a:prstGeom prst="rect">
            <a:avLst/>
          </a:prstGeom>
        </p:spPr>
        <p:txBody>
          <a:bodyPr vert="horz" wrap="square" lIns="0" tIns="12065" rIns="0" bIns="0" rtlCol="0">
            <a:spAutoFit/>
          </a:bodyPr>
          <a:lstStyle/>
          <a:p>
            <a:pPr marL="12700">
              <a:lnSpc>
                <a:spcPct val="100000"/>
              </a:lnSpc>
              <a:spcBef>
                <a:spcPts val="95"/>
              </a:spcBef>
            </a:pPr>
            <a:r>
              <a:rPr lang="en-US" sz="6000" b="1" spc="60" dirty="0">
                <a:solidFill>
                  <a:srgbClr val="1736B1"/>
                </a:solidFill>
                <a:latin typeface="Lucida Sans"/>
                <a:cs typeface="Lucida Sans"/>
              </a:rPr>
              <a:t>From Director Desk</a:t>
            </a:r>
            <a:endParaRPr sz="6000" dirty="0">
              <a:latin typeface="Lucida Sans"/>
              <a:cs typeface="Lucida Sans"/>
            </a:endParaRPr>
          </a:p>
        </p:txBody>
      </p:sp>
      <p:pic>
        <p:nvPicPr>
          <p:cNvPr id="12" name="Picture 11">
            <a:extLst>
              <a:ext uri="{FF2B5EF4-FFF2-40B4-BE49-F238E27FC236}">
                <a16:creationId xmlns:a16="http://schemas.microsoft.com/office/drawing/2014/main" id="{56510F78-43DA-72E8-7D57-9A571778C973}"/>
              </a:ext>
            </a:extLst>
          </p:cNvPr>
          <p:cNvPicPr>
            <a:picLocks noChangeAspect="1"/>
          </p:cNvPicPr>
          <p:nvPr/>
        </p:nvPicPr>
        <p:blipFill>
          <a:blip r:embed="rId2"/>
          <a:stretch>
            <a:fillRect/>
          </a:stretch>
        </p:blipFill>
        <p:spPr>
          <a:xfrm>
            <a:off x="190500" y="2099937"/>
            <a:ext cx="7543800" cy="7097661"/>
          </a:xfrm>
          <a:prstGeom prst="rect">
            <a:avLst/>
          </a:prstGeom>
        </p:spPr>
      </p:pic>
      <p:sp>
        <p:nvSpPr>
          <p:cNvPr id="10" name="TextBox 9">
            <a:extLst>
              <a:ext uri="{FF2B5EF4-FFF2-40B4-BE49-F238E27FC236}">
                <a16:creationId xmlns:a16="http://schemas.microsoft.com/office/drawing/2014/main" id="{E6AC9D58-6F4D-2E71-A38F-C37A544C5AF8}"/>
              </a:ext>
            </a:extLst>
          </p:cNvPr>
          <p:cNvSpPr txBox="1"/>
          <p:nvPr/>
        </p:nvSpPr>
        <p:spPr>
          <a:xfrm>
            <a:off x="8441987" y="3390900"/>
            <a:ext cx="9144000" cy="1323439"/>
          </a:xfrm>
          <a:prstGeom prst="rect">
            <a:avLst/>
          </a:prstGeom>
          <a:noFill/>
        </p:spPr>
        <p:txBody>
          <a:bodyPr wrap="square">
            <a:spAutoFit/>
          </a:bodyPr>
          <a:lstStyle/>
          <a:p>
            <a:r>
              <a:rPr lang="en-MY" sz="2000" b="1" i="1" u="none" strike="noStrike" dirty="0">
                <a:solidFill>
                  <a:srgbClr val="0070C0"/>
                </a:solidFill>
                <a:effectLst/>
                <a:latin typeface="Rubik"/>
              </a:rPr>
              <a:t>The objectives of AIBIG is to conduct research and development in AI and Big Data towards the Fourth Industrial Revolution (4IR), engage AI and Big Data with industry players, produce technopreneur in AI and Big Data and give training of AI and Big Data for society.</a:t>
            </a:r>
            <a:endParaRPr lang="en-US" sz="2000" b="1" i="1" dirty="0">
              <a:solidFill>
                <a:srgbClr val="0070C0"/>
              </a:solidFill>
            </a:endParaRPr>
          </a:p>
        </p:txBody>
      </p:sp>
      <p:sp>
        <p:nvSpPr>
          <p:cNvPr id="13" name="TextBox 12">
            <a:extLst>
              <a:ext uri="{FF2B5EF4-FFF2-40B4-BE49-F238E27FC236}">
                <a16:creationId xmlns:a16="http://schemas.microsoft.com/office/drawing/2014/main" id="{9B087738-5186-68D9-8AC8-226C91B708AE}"/>
              </a:ext>
            </a:extLst>
          </p:cNvPr>
          <p:cNvSpPr txBox="1"/>
          <p:nvPr/>
        </p:nvSpPr>
        <p:spPr>
          <a:xfrm>
            <a:off x="8441987" y="5829300"/>
            <a:ext cx="9144000" cy="1323439"/>
          </a:xfrm>
          <a:prstGeom prst="rect">
            <a:avLst/>
          </a:prstGeom>
          <a:noFill/>
        </p:spPr>
        <p:txBody>
          <a:bodyPr wrap="square">
            <a:spAutoFit/>
          </a:bodyPr>
          <a:lstStyle/>
          <a:p>
            <a:r>
              <a:rPr lang="en-MY" sz="2000" b="1" i="1" u="none" strike="noStrike" dirty="0">
                <a:solidFill>
                  <a:srgbClr val="0070C0"/>
                </a:solidFill>
                <a:effectLst/>
                <a:latin typeface="Rubik"/>
              </a:rPr>
              <a:t>In terms of research collaboration, currently, we have national and international collaborators that have distinction expertise and a wide range of disciplinary and backgrounds. We want to extend a very warm welcome to all new and prospective students and invite collaborations from researchers around the world.</a:t>
            </a:r>
            <a:endParaRPr lang="en-US" sz="2000" b="1" i="1" dirty="0">
              <a:solidFill>
                <a:srgbClr val="0070C0"/>
              </a:solidFill>
            </a:endParaRPr>
          </a:p>
        </p:txBody>
      </p:sp>
    </p:spTree>
    <p:extLst>
      <p:ext uri="{BB962C8B-B14F-4D97-AF65-F5344CB8AC3E}">
        <p14:creationId xmlns:p14="http://schemas.microsoft.com/office/powerpoint/2010/main" val="1000869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6B1A0B32-FFE2-34AF-FCEE-61B4F5F6D438}"/>
              </a:ext>
            </a:extLst>
          </p:cNvPr>
          <p:cNvSpPr/>
          <p:nvPr/>
        </p:nvSpPr>
        <p:spPr>
          <a:xfrm>
            <a:off x="959932" y="3108034"/>
            <a:ext cx="4131221" cy="4626266"/>
          </a:xfrm>
          <a:prstGeom prst="roundRect">
            <a:avLst>
              <a:gd name="adj" fmla="val 10215"/>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r>
              <a:rPr lang="en-US" sz="2400" dirty="0"/>
              <a:t>Dr. Muhammad Akmal </a:t>
            </a:r>
            <a:r>
              <a:rPr lang="en-US" sz="2400" dirty="0" err="1"/>
              <a:t>Remli</a:t>
            </a:r>
            <a:endParaRPr lang="en-US" sz="2400" dirty="0"/>
          </a:p>
          <a:p>
            <a:pPr algn="ctr"/>
            <a:r>
              <a:rPr lang="en-US" sz="2400" dirty="0">
                <a:solidFill>
                  <a:schemeClr val="tx2">
                    <a:lumMod val="40000"/>
                    <a:lumOff val="60000"/>
                  </a:schemeClr>
                </a:solidFill>
              </a:rPr>
              <a:t>Director</a:t>
            </a:r>
          </a:p>
        </p:txBody>
      </p:sp>
      <p:grpSp>
        <p:nvGrpSpPr>
          <p:cNvPr id="2" name="object 2"/>
          <p:cNvGrpSpPr/>
          <p:nvPr/>
        </p:nvGrpSpPr>
        <p:grpSpPr>
          <a:xfrm>
            <a:off x="5046" y="9305540"/>
            <a:ext cx="2292350" cy="981710"/>
            <a:chOff x="5046" y="9305540"/>
            <a:chExt cx="2292350" cy="981710"/>
          </a:xfrm>
        </p:grpSpPr>
        <p:sp>
          <p:nvSpPr>
            <p:cNvPr id="3" name="object 3"/>
            <p:cNvSpPr/>
            <p:nvPr/>
          </p:nvSpPr>
          <p:spPr>
            <a:xfrm>
              <a:off x="5046" y="9955131"/>
              <a:ext cx="764540" cy="332105"/>
            </a:xfrm>
            <a:custGeom>
              <a:avLst/>
              <a:gdLst/>
              <a:ahLst/>
              <a:cxnLst/>
              <a:rect l="l" t="t" r="r" b="b"/>
              <a:pathLst>
                <a:path w="764540" h="332104">
                  <a:moveTo>
                    <a:pt x="573069" y="0"/>
                  </a:moveTo>
                  <a:lnTo>
                    <a:pt x="191271" y="0"/>
                  </a:lnTo>
                  <a:lnTo>
                    <a:pt x="0" y="330882"/>
                  </a:lnTo>
                  <a:lnTo>
                    <a:pt x="568" y="331865"/>
                  </a:lnTo>
                  <a:lnTo>
                    <a:pt x="763746" y="331865"/>
                  </a:lnTo>
                  <a:lnTo>
                    <a:pt x="764315" y="330882"/>
                  </a:lnTo>
                  <a:lnTo>
                    <a:pt x="573069" y="0"/>
                  </a:lnTo>
                  <a:close/>
                </a:path>
              </a:pathLst>
            </a:custGeom>
            <a:solidFill>
              <a:srgbClr val="85C6EC"/>
            </a:solidFill>
          </p:spPr>
          <p:txBody>
            <a:bodyPr wrap="square" lIns="0" tIns="0" rIns="0" bIns="0" rtlCol="0"/>
            <a:lstStyle/>
            <a:p>
              <a:endParaRPr/>
            </a:p>
          </p:txBody>
        </p:sp>
        <p:sp>
          <p:nvSpPr>
            <p:cNvPr id="4" name="object 4"/>
            <p:cNvSpPr/>
            <p:nvPr/>
          </p:nvSpPr>
          <p:spPr>
            <a:xfrm>
              <a:off x="386845" y="9305540"/>
              <a:ext cx="1146175" cy="981710"/>
            </a:xfrm>
            <a:custGeom>
              <a:avLst/>
              <a:gdLst/>
              <a:ahLst/>
              <a:cxnLst/>
              <a:rect l="l" t="t" r="r" b="b"/>
              <a:pathLst>
                <a:path w="1146175" h="981709">
                  <a:moveTo>
                    <a:pt x="579369" y="0"/>
                  </a:moveTo>
                  <a:lnTo>
                    <a:pt x="184958" y="0"/>
                  </a:lnTo>
                  <a:lnTo>
                    <a:pt x="0" y="319318"/>
                  </a:lnTo>
                  <a:lnTo>
                    <a:pt x="128725" y="541573"/>
                  </a:lnTo>
                  <a:lnTo>
                    <a:pt x="382967" y="981456"/>
                  </a:lnTo>
                  <a:lnTo>
                    <a:pt x="1145555" y="981456"/>
                  </a:lnTo>
                  <a:lnTo>
                    <a:pt x="1146122" y="980473"/>
                  </a:lnTo>
                  <a:lnTo>
                    <a:pt x="1025933" y="771727"/>
                  </a:lnTo>
                  <a:lnTo>
                    <a:pt x="1013060" y="749425"/>
                  </a:lnTo>
                  <a:lnTo>
                    <a:pt x="955576" y="649590"/>
                  </a:lnTo>
                  <a:lnTo>
                    <a:pt x="955339" y="649590"/>
                  </a:lnTo>
                  <a:lnTo>
                    <a:pt x="698207" y="205079"/>
                  </a:lnTo>
                  <a:lnTo>
                    <a:pt x="579369" y="0"/>
                  </a:lnTo>
                  <a:close/>
                </a:path>
                <a:path w="1146175" h="981709">
                  <a:moveTo>
                    <a:pt x="698173" y="205020"/>
                  </a:moveTo>
                  <a:close/>
                </a:path>
              </a:pathLst>
            </a:custGeom>
            <a:solidFill>
              <a:srgbClr val="9F66CA"/>
            </a:solidFill>
          </p:spPr>
          <p:txBody>
            <a:bodyPr wrap="square" lIns="0" tIns="0" rIns="0" bIns="0" rtlCol="0"/>
            <a:lstStyle/>
            <a:p>
              <a:endParaRPr/>
            </a:p>
          </p:txBody>
        </p:sp>
        <p:sp>
          <p:nvSpPr>
            <p:cNvPr id="5" name="object 5"/>
            <p:cNvSpPr/>
            <p:nvPr/>
          </p:nvSpPr>
          <p:spPr>
            <a:xfrm>
              <a:off x="1151164" y="9305540"/>
              <a:ext cx="1146175" cy="981710"/>
            </a:xfrm>
            <a:custGeom>
              <a:avLst/>
              <a:gdLst/>
              <a:ahLst/>
              <a:cxnLst/>
              <a:rect l="l" t="t" r="r" b="b"/>
              <a:pathLst>
                <a:path w="1146175" h="981709">
                  <a:moveTo>
                    <a:pt x="579371" y="0"/>
                  </a:moveTo>
                  <a:lnTo>
                    <a:pt x="184947" y="0"/>
                  </a:lnTo>
                  <a:lnTo>
                    <a:pt x="0" y="319318"/>
                  </a:lnTo>
                  <a:lnTo>
                    <a:pt x="191257" y="649590"/>
                  </a:lnTo>
                  <a:lnTo>
                    <a:pt x="382396" y="979501"/>
                  </a:lnTo>
                  <a:lnTo>
                    <a:pt x="381803" y="980473"/>
                  </a:lnTo>
                  <a:lnTo>
                    <a:pt x="382372" y="981456"/>
                  </a:lnTo>
                  <a:lnTo>
                    <a:pt x="1145553" y="981456"/>
                  </a:lnTo>
                  <a:lnTo>
                    <a:pt x="1146122" y="980473"/>
                  </a:lnTo>
                  <a:lnTo>
                    <a:pt x="1016204" y="755664"/>
                  </a:lnTo>
                  <a:lnTo>
                    <a:pt x="1016738" y="755362"/>
                  </a:lnTo>
                  <a:lnTo>
                    <a:pt x="689963" y="189140"/>
                  </a:lnTo>
                  <a:lnTo>
                    <a:pt x="688919" y="189140"/>
                  </a:lnTo>
                  <a:lnTo>
                    <a:pt x="579371" y="0"/>
                  </a:lnTo>
                  <a:close/>
                </a:path>
                <a:path w="1146175" h="981709">
                  <a:moveTo>
                    <a:pt x="689690" y="188666"/>
                  </a:moveTo>
                  <a:lnTo>
                    <a:pt x="688919" y="189140"/>
                  </a:lnTo>
                  <a:lnTo>
                    <a:pt x="689963" y="189140"/>
                  </a:lnTo>
                  <a:lnTo>
                    <a:pt x="689690" y="188666"/>
                  </a:lnTo>
                  <a:close/>
                </a:path>
              </a:pathLst>
            </a:custGeom>
            <a:solidFill>
              <a:srgbClr val="1736B1"/>
            </a:solidFill>
          </p:spPr>
          <p:txBody>
            <a:bodyPr wrap="square" lIns="0" tIns="0" rIns="0" bIns="0" rtlCol="0"/>
            <a:lstStyle/>
            <a:p>
              <a:endParaRPr/>
            </a:p>
          </p:txBody>
        </p:sp>
      </p:grpSp>
      <p:sp>
        <p:nvSpPr>
          <p:cNvPr id="6" name="object 6"/>
          <p:cNvSpPr/>
          <p:nvPr/>
        </p:nvSpPr>
        <p:spPr>
          <a:xfrm>
            <a:off x="0" y="32424"/>
            <a:ext cx="4050665" cy="1991995"/>
          </a:xfrm>
          <a:custGeom>
            <a:avLst/>
            <a:gdLst/>
            <a:ahLst/>
            <a:cxnLst/>
            <a:rect l="l" t="t" r="r" b="b"/>
            <a:pathLst>
              <a:path w="4050665" h="1991995">
                <a:moveTo>
                  <a:pt x="4050038" y="0"/>
                </a:moveTo>
                <a:lnTo>
                  <a:pt x="0" y="0"/>
                </a:lnTo>
                <a:lnTo>
                  <a:pt x="0" y="1991868"/>
                </a:lnTo>
                <a:lnTo>
                  <a:pt x="2900172" y="1991868"/>
                </a:lnTo>
                <a:lnTo>
                  <a:pt x="4050038" y="0"/>
                </a:lnTo>
                <a:close/>
              </a:path>
            </a:pathLst>
          </a:custGeom>
          <a:solidFill>
            <a:srgbClr val="1736B1"/>
          </a:solidFill>
        </p:spPr>
        <p:txBody>
          <a:bodyPr wrap="square" lIns="0" tIns="0" rIns="0" bIns="0" rtlCol="0"/>
          <a:lstStyle/>
          <a:p>
            <a:endParaRPr/>
          </a:p>
        </p:txBody>
      </p:sp>
      <p:sp>
        <p:nvSpPr>
          <p:cNvPr id="7" name="object 7"/>
          <p:cNvSpPr txBox="1">
            <a:spLocks noGrp="1"/>
          </p:cNvSpPr>
          <p:nvPr>
            <p:ph type="title"/>
          </p:nvPr>
        </p:nvSpPr>
        <p:spPr>
          <a:xfrm>
            <a:off x="3962400" y="8058"/>
            <a:ext cx="13868400" cy="935513"/>
          </a:xfrm>
          <a:prstGeom prst="rect">
            <a:avLst/>
          </a:prstGeom>
        </p:spPr>
        <p:txBody>
          <a:bodyPr vert="horz" wrap="square" lIns="0" tIns="12065" rIns="0" bIns="0" rtlCol="0">
            <a:spAutoFit/>
          </a:bodyPr>
          <a:lstStyle/>
          <a:p>
            <a:pPr marL="12700">
              <a:lnSpc>
                <a:spcPct val="100000"/>
              </a:lnSpc>
              <a:spcBef>
                <a:spcPts val="95"/>
              </a:spcBef>
            </a:pPr>
            <a:r>
              <a:rPr lang="en-US" sz="6000" b="1" spc="60" dirty="0">
                <a:solidFill>
                  <a:srgbClr val="1736B1"/>
                </a:solidFill>
                <a:latin typeface="Lucida Sans"/>
                <a:cs typeface="Lucida Sans"/>
              </a:rPr>
              <a:t>AIBIG FELLOW</a:t>
            </a:r>
            <a:endParaRPr sz="6000" dirty="0">
              <a:latin typeface="Lucida Sans"/>
              <a:cs typeface="Lucida Sans"/>
            </a:endParaRPr>
          </a:p>
        </p:txBody>
      </p:sp>
      <p:pic>
        <p:nvPicPr>
          <p:cNvPr id="8" name="Picture 7">
            <a:extLst>
              <a:ext uri="{FF2B5EF4-FFF2-40B4-BE49-F238E27FC236}">
                <a16:creationId xmlns:a16="http://schemas.microsoft.com/office/drawing/2014/main" id="{FAB4388B-1E01-41DB-6BE9-55BF26B3FE2E}"/>
              </a:ext>
            </a:extLst>
          </p:cNvPr>
          <p:cNvPicPr>
            <a:picLocks noChangeAspect="1"/>
          </p:cNvPicPr>
          <p:nvPr/>
        </p:nvPicPr>
        <p:blipFill>
          <a:blip r:embed="rId2"/>
          <a:stretch>
            <a:fillRect/>
          </a:stretch>
        </p:blipFill>
        <p:spPr>
          <a:xfrm>
            <a:off x="1381674" y="3546330"/>
            <a:ext cx="3274954" cy="3194339"/>
          </a:xfrm>
          <a:prstGeom prst="rect">
            <a:avLst/>
          </a:prstGeom>
        </p:spPr>
      </p:pic>
      <p:sp>
        <p:nvSpPr>
          <p:cNvPr id="14" name="Rounded Rectangle 13">
            <a:extLst>
              <a:ext uri="{FF2B5EF4-FFF2-40B4-BE49-F238E27FC236}">
                <a16:creationId xmlns:a16="http://schemas.microsoft.com/office/drawing/2014/main" id="{C76DB171-ED39-E07B-BA95-F1C9D529DA0F}"/>
              </a:ext>
            </a:extLst>
          </p:cNvPr>
          <p:cNvSpPr/>
          <p:nvPr/>
        </p:nvSpPr>
        <p:spPr>
          <a:xfrm>
            <a:off x="6021804" y="1084221"/>
            <a:ext cx="3742331" cy="4519180"/>
          </a:xfrm>
          <a:prstGeom prst="roundRect">
            <a:avLst>
              <a:gd name="adj" fmla="val 10215"/>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r>
              <a:rPr lang="en-US" sz="2400" dirty="0"/>
              <a:t>Ts. Dr. Mazlan Mohamed</a:t>
            </a:r>
          </a:p>
          <a:p>
            <a:pPr algn="ctr"/>
            <a:r>
              <a:rPr lang="en-US" sz="2400" dirty="0">
                <a:solidFill>
                  <a:schemeClr val="tx2">
                    <a:lumMod val="40000"/>
                    <a:lumOff val="60000"/>
                  </a:schemeClr>
                </a:solidFill>
              </a:rPr>
              <a:t>Industrial Relation Unit</a:t>
            </a:r>
          </a:p>
        </p:txBody>
      </p:sp>
      <p:pic>
        <p:nvPicPr>
          <p:cNvPr id="13" name="Picture 12">
            <a:extLst>
              <a:ext uri="{FF2B5EF4-FFF2-40B4-BE49-F238E27FC236}">
                <a16:creationId xmlns:a16="http://schemas.microsoft.com/office/drawing/2014/main" id="{0CC4FAB3-8142-AB29-294B-A833C730D274}"/>
              </a:ext>
            </a:extLst>
          </p:cNvPr>
          <p:cNvPicPr>
            <a:picLocks noChangeAspect="1"/>
          </p:cNvPicPr>
          <p:nvPr/>
        </p:nvPicPr>
        <p:blipFill>
          <a:blip r:embed="rId3"/>
          <a:stretch>
            <a:fillRect/>
          </a:stretch>
        </p:blipFill>
        <p:spPr>
          <a:xfrm>
            <a:off x="6509093" y="1507078"/>
            <a:ext cx="2889023" cy="3201911"/>
          </a:xfrm>
          <a:prstGeom prst="rect">
            <a:avLst/>
          </a:prstGeom>
        </p:spPr>
      </p:pic>
      <p:sp>
        <p:nvSpPr>
          <p:cNvPr id="16" name="Rounded Rectangle 15">
            <a:extLst>
              <a:ext uri="{FF2B5EF4-FFF2-40B4-BE49-F238E27FC236}">
                <a16:creationId xmlns:a16="http://schemas.microsoft.com/office/drawing/2014/main" id="{729DA398-1005-A508-FF6D-5E5BB7763853}"/>
              </a:ext>
            </a:extLst>
          </p:cNvPr>
          <p:cNvSpPr/>
          <p:nvPr/>
        </p:nvSpPr>
        <p:spPr>
          <a:xfrm>
            <a:off x="11195131" y="1079035"/>
            <a:ext cx="4131220" cy="4519180"/>
          </a:xfrm>
          <a:prstGeom prst="roundRect">
            <a:avLst>
              <a:gd name="adj" fmla="val 10215"/>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r>
              <a:rPr lang="en-US" sz="2400" dirty="0"/>
              <a:t>Ts. Dr. </a:t>
            </a:r>
            <a:r>
              <a:rPr lang="en-US" sz="2400" dirty="0" err="1"/>
              <a:t>Nooraziah</a:t>
            </a:r>
            <a:r>
              <a:rPr lang="en-US" sz="2400" dirty="0"/>
              <a:t> Ahmad</a:t>
            </a:r>
          </a:p>
          <a:p>
            <a:pPr algn="ctr"/>
            <a:r>
              <a:rPr lang="en-US" sz="2400" dirty="0">
                <a:solidFill>
                  <a:schemeClr val="tx2">
                    <a:lumMod val="40000"/>
                    <a:lumOff val="60000"/>
                  </a:schemeClr>
                </a:solidFill>
              </a:rPr>
              <a:t>Artificial Intelligence Unit</a:t>
            </a:r>
          </a:p>
        </p:txBody>
      </p:sp>
      <p:pic>
        <p:nvPicPr>
          <p:cNvPr id="15" name="Picture 14">
            <a:extLst>
              <a:ext uri="{FF2B5EF4-FFF2-40B4-BE49-F238E27FC236}">
                <a16:creationId xmlns:a16="http://schemas.microsoft.com/office/drawing/2014/main" id="{2AB57606-C557-B991-08B1-62CBF09DBCD0}"/>
              </a:ext>
            </a:extLst>
          </p:cNvPr>
          <p:cNvPicPr>
            <a:picLocks noChangeAspect="1"/>
          </p:cNvPicPr>
          <p:nvPr/>
        </p:nvPicPr>
        <p:blipFill>
          <a:blip r:embed="rId4"/>
          <a:stretch>
            <a:fillRect/>
          </a:stretch>
        </p:blipFill>
        <p:spPr>
          <a:xfrm>
            <a:off x="11625107" y="1507078"/>
            <a:ext cx="3271267" cy="3201911"/>
          </a:xfrm>
          <a:prstGeom prst="rect">
            <a:avLst/>
          </a:prstGeom>
        </p:spPr>
      </p:pic>
      <p:sp>
        <p:nvSpPr>
          <p:cNvPr id="17" name="Rounded Rectangle 16">
            <a:extLst>
              <a:ext uri="{FF2B5EF4-FFF2-40B4-BE49-F238E27FC236}">
                <a16:creationId xmlns:a16="http://schemas.microsoft.com/office/drawing/2014/main" id="{5BB63361-BF95-BC32-07B6-67B1A1F89D8D}"/>
              </a:ext>
            </a:extLst>
          </p:cNvPr>
          <p:cNvSpPr/>
          <p:nvPr/>
        </p:nvSpPr>
        <p:spPr>
          <a:xfrm>
            <a:off x="6021805" y="5767820"/>
            <a:ext cx="3742330" cy="4328680"/>
          </a:xfrm>
          <a:prstGeom prst="roundRect">
            <a:avLst>
              <a:gd name="adj" fmla="val 10215"/>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r>
              <a:rPr lang="en-US" sz="2400" dirty="0"/>
              <a:t>Dr. </a:t>
            </a:r>
            <a:r>
              <a:rPr lang="en-US" sz="2400" dirty="0" err="1"/>
              <a:t>Ruhil</a:t>
            </a:r>
            <a:r>
              <a:rPr lang="en-US" sz="2400" dirty="0"/>
              <a:t> </a:t>
            </a:r>
            <a:r>
              <a:rPr lang="en-US" sz="2400" dirty="0" err="1"/>
              <a:t>Hayati</a:t>
            </a:r>
            <a:r>
              <a:rPr lang="en-US" sz="2400" dirty="0"/>
              <a:t> Hamdan</a:t>
            </a:r>
          </a:p>
          <a:p>
            <a:pPr algn="ctr"/>
            <a:r>
              <a:rPr lang="en-US" sz="2400" dirty="0">
                <a:solidFill>
                  <a:schemeClr val="tx2">
                    <a:lumMod val="40000"/>
                    <a:lumOff val="60000"/>
                  </a:schemeClr>
                </a:solidFill>
              </a:rPr>
              <a:t>Big Data Unit</a:t>
            </a:r>
          </a:p>
        </p:txBody>
      </p:sp>
      <p:pic>
        <p:nvPicPr>
          <p:cNvPr id="1026" name="Picture 2" descr="1st International Conference on Poultry and Fish Vaccinology and Diagnosis  2023 - Institute of Bioscience, Universiti Putra Malaysia">
            <a:extLst>
              <a:ext uri="{FF2B5EF4-FFF2-40B4-BE49-F238E27FC236}">
                <a16:creationId xmlns:a16="http://schemas.microsoft.com/office/drawing/2014/main" id="{0147FC9C-3F53-4BD0-83BE-5CD43866DD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5765" y="6026258"/>
            <a:ext cx="3134950" cy="3134950"/>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a:extLst>
              <a:ext uri="{FF2B5EF4-FFF2-40B4-BE49-F238E27FC236}">
                <a16:creationId xmlns:a16="http://schemas.microsoft.com/office/drawing/2014/main" id="{B5184CC1-611D-E0C0-D7E1-E03A88248C77}"/>
              </a:ext>
            </a:extLst>
          </p:cNvPr>
          <p:cNvSpPr/>
          <p:nvPr/>
        </p:nvSpPr>
        <p:spPr>
          <a:xfrm>
            <a:off x="11195131" y="5733679"/>
            <a:ext cx="4131220" cy="4362821"/>
          </a:xfrm>
          <a:prstGeom prst="roundRect">
            <a:avLst>
              <a:gd name="adj" fmla="val 10215"/>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r>
              <a:rPr lang="en-US" sz="2400" dirty="0"/>
              <a:t>Dr. </a:t>
            </a:r>
            <a:r>
              <a:rPr lang="en-US" sz="2400" dirty="0" err="1"/>
              <a:t>Marieanne</a:t>
            </a:r>
            <a:r>
              <a:rPr lang="en-US" sz="2400" dirty="0"/>
              <a:t> Christie Leong</a:t>
            </a:r>
          </a:p>
          <a:p>
            <a:pPr algn="ctr"/>
            <a:r>
              <a:rPr lang="en-US" sz="2400" dirty="0">
                <a:solidFill>
                  <a:schemeClr val="tx2">
                    <a:lumMod val="40000"/>
                    <a:lumOff val="60000"/>
                  </a:schemeClr>
                </a:solidFill>
              </a:rPr>
              <a:t>Training and Consultation</a:t>
            </a:r>
          </a:p>
        </p:txBody>
      </p:sp>
      <p:pic>
        <p:nvPicPr>
          <p:cNvPr id="18" name="Picture 17">
            <a:extLst>
              <a:ext uri="{FF2B5EF4-FFF2-40B4-BE49-F238E27FC236}">
                <a16:creationId xmlns:a16="http://schemas.microsoft.com/office/drawing/2014/main" id="{845FB1C1-02A4-EA96-6536-1A3F9F672F28}"/>
              </a:ext>
            </a:extLst>
          </p:cNvPr>
          <p:cNvPicPr>
            <a:picLocks noChangeAspect="1"/>
          </p:cNvPicPr>
          <p:nvPr/>
        </p:nvPicPr>
        <p:blipFill>
          <a:blip r:embed="rId6"/>
          <a:stretch>
            <a:fillRect/>
          </a:stretch>
        </p:blipFill>
        <p:spPr>
          <a:xfrm>
            <a:off x="11625106" y="6026258"/>
            <a:ext cx="3271267" cy="3070583"/>
          </a:xfrm>
          <a:prstGeom prst="rect">
            <a:avLst/>
          </a:prstGeom>
        </p:spPr>
      </p:pic>
    </p:spTree>
    <p:extLst>
      <p:ext uri="{BB962C8B-B14F-4D97-AF65-F5344CB8AC3E}">
        <p14:creationId xmlns:p14="http://schemas.microsoft.com/office/powerpoint/2010/main" val="1005813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46" y="9305540"/>
            <a:ext cx="2292350" cy="981710"/>
            <a:chOff x="5046" y="9305540"/>
            <a:chExt cx="2292350" cy="981710"/>
          </a:xfrm>
        </p:grpSpPr>
        <p:sp>
          <p:nvSpPr>
            <p:cNvPr id="3" name="object 3"/>
            <p:cNvSpPr/>
            <p:nvPr/>
          </p:nvSpPr>
          <p:spPr>
            <a:xfrm>
              <a:off x="5046" y="9955131"/>
              <a:ext cx="764540" cy="332105"/>
            </a:xfrm>
            <a:custGeom>
              <a:avLst/>
              <a:gdLst/>
              <a:ahLst/>
              <a:cxnLst/>
              <a:rect l="l" t="t" r="r" b="b"/>
              <a:pathLst>
                <a:path w="764540" h="332104">
                  <a:moveTo>
                    <a:pt x="573069" y="0"/>
                  </a:moveTo>
                  <a:lnTo>
                    <a:pt x="191271" y="0"/>
                  </a:lnTo>
                  <a:lnTo>
                    <a:pt x="0" y="330882"/>
                  </a:lnTo>
                  <a:lnTo>
                    <a:pt x="568" y="331865"/>
                  </a:lnTo>
                  <a:lnTo>
                    <a:pt x="763746" y="331865"/>
                  </a:lnTo>
                  <a:lnTo>
                    <a:pt x="764315" y="330882"/>
                  </a:lnTo>
                  <a:lnTo>
                    <a:pt x="573069" y="0"/>
                  </a:lnTo>
                  <a:close/>
                </a:path>
              </a:pathLst>
            </a:custGeom>
            <a:solidFill>
              <a:srgbClr val="85C6EC"/>
            </a:solidFill>
          </p:spPr>
          <p:txBody>
            <a:bodyPr wrap="square" lIns="0" tIns="0" rIns="0" bIns="0" rtlCol="0"/>
            <a:lstStyle/>
            <a:p>
              <a:endParaRPr/>
            </a:p>
          </p:txBody>
        </p:sp>
        <p:sp>
          <p:nvSpPr>
            <p:cNvPr id="4" name="object 4"/>
            <p:cNvSpPr/>
            <p:nvPr/>
          </p:nvSpPr>
          <p:spPr>
            <a:xfrm>
              <a:off x="386845" y="9305540"/>
              <a:ext cx="1146175" cy="981710"/>
            </a:xfrm>
            <a:custGeom>
              <a:avLst/>
              <a:gdLst/>
              <a:ahLst/>
              <a:cxnLst/>
              <a:rect l="l" t="t" r="r" b="b"/>
              <a:pathLst>
                <a:path w="1146175" h="981709">
                  <a:moveTo>
                    <a:pt x="579369" y="0"/>
                  </a:moveTo>
                  <a:lnTo>
                    <a:pt x="184958" y="0"/>
                  </a:lnTo>
                  <a:lnTo>
                    <a:pt x="0" y="319318"/>
                  </a:lnTo>
                  <a:lnTo>
                    <a:pt x="128725" y="541573"/>
                  </a:lnTo>
                  <a:lnTo>
                    <a:pt x="382967" y="981456"/>
                  </a:lnTo>
                  <a:lnTo>
                    <a:pt x="1145555" y="981456"/>
                  </a:lnTo>
                  <a:lnTo>
                    <a:pt x="1146122" y="980473"/>
                  </a:lnTo>
                  <a:lnTo>
                    <a:pt x="1025933" y="771727"/>
                  </a:lnTo>
                  <a:lnTo>
                    <a:pt x="1013060" y="749425"/>
                  </a:lnTo>
                  <a:lnTo>
                    <a:pt x="955576" y="649590"/>
                  </a:lnTo>
                  <a:lnTo>
                    <a:pt x="955339" y="649590"/>
                  </a:lnTo>
                  <a:lnTo>
                    <a:pt x="698207" y="205079"/>
                  </a:lnTo>
                  <a:lnTo>
                    <a:pt x="579369" y="0"/>
                  </a:lnTo>
                  <a:close/>
                </a:path>
                <a:path w="1146175" h="981709">
                  <a:moveTo>
                    <a:pt x="698173" y="205020"/>
                  </a:moveTo>
                  <a:close/>
                </a:path>
              </a:pathLst>
            </a:custGeom>
            <a:solidFill>
              <a:srgbClr val="9F66CA"/>
            </a:solidFill>
          </p:spPr>
          <p:txBody>
            <a:bodyPr wrap="square" lIns="0" tIns="0" rIns="0" bIns="0" rtlCol="0"/>
            <a:lstStyle/>
            <a:p>
              <a:endParaRPr/>
            </a:p>
          </p:txBody>
        </p:sp>
        <p:sp>
          <p:nvSpPr>
            <p:cNvPr id="5" name="object 5"/>
            <p:cNvSpPr/>
            <p:nvPr/>
          </p:nvSpPr>
          <p:spPr>
            <a:xfrm>
              <a:off x="1151164" y="9305540"/>
              <a:ext cx="1146175" cy="981710"/>
            </a:xfrm>
            <a:custGeom>
              <a:avLst/>
              <a:gdLst/>
              <a:ahLst/>
              <a:cxnLst/>
              <a:rect l="l" t="t" r="r" b="b"/>
              <a:pathLst>
                <a:path w="1146175" h="981709">
                  <a:moveTo>
                    <a:pt x="579371" y="0"/>
                  </a:moveTo>
                  <a:lnTo>
                    <a:pt x="184947" y="0"/>
                  </a:lnTo>
                  <a:lnTo>
                    <a:pt x="0" y="319318"/>
                  </a:lnTo>
                  <a:lnTo>
                    <a:pt x="191257" y="649590"/>
                  </a:lnTo>
                  <a:lnTo>
                    <a:pt x="382396" y="979501"/>
                  </a:lnTo>
                  <a:lnTo>
                    <a:pt x="381803" y="980473"/>
                  </a:lnTo>
                  <a:lnTo>
                    <a:pt x="382372" y="981456"/>
                  </a:lnTo>
                  <a:lnTo>
                    <a:pt x="1145553" y="981456"/>
                  </a:lnTo>
                  <a:lnTo>
                    <a:pt x="1146122" y="980473"/>
                  </a:lnTo>
                  <a:lnTo>
                    <a:pt x="1016204" y="755664"/>
                  </a:lnTo>
                  <a:lnTo>
                    <a:pt x="1016738" y="755362"/>
                  </a:lnTo>
                  <a:lnTo>
                    <a:pt x="689963" y="189140"/>
                  </a:lnTo>
                  <a:lnTo>
                    <a:pt x="688919" y="189140"/>
                  </a:lnTo>
                  <a:lnTo>
                    <a:pt x="579371" y="0"/>
                  </a:lnTo>
                  <a:close/>
                </a:path>
                <a:path w="1146175" h="981709">
                  <a:moveTo>
                    <a:pt x="689690" y="188666"/>
                  </a:moveTo>
                  <a:lnTo>
                    <a:pt x="688919" y="189140"/>
                  </a:lnTo>
                  <a:lnTo>
                    <a:pt x="689963" y="189140"/>
                  </a:lnTo>
                  <a:lnTo>
                    <a:pt x="689690" y="188666"/>
                  </a:lnTo>
                  <a:close/>
                </a:path>
              </a:pathLst>
            </a:custGeom>
            <a:solidFill>
              <a:srgbClr val="1736B1"/>
            </a:solidFill>
          </p:spPr>
          <p:txBody>
            <a:bodyPr wrap="square" lIns="0" tIns="0" rIns="0" bIns="0" rtlCol="0"/>
            <a:lstStyle/>
            <a:p>
              <a:endParaRPr/>
            </a:p>
          </p:txBody>
        </p:sp>
      </p:grpSp>
      <p:sp>
        <p:nvSpPr>
          <p:cNvPr id="6" name="object 6"/>
          <p:cNvSpPr/>
          <p:nvPr/>
        </p:nvSpPr>
        <p:spPr>
          <a:xfrm>
            <a:off x="0" y="0"/>
            <a:ext cx="4050665" cy="1991995"/>
          </a:xfrm>
          <a:custGeom>
            <a:avLst/>
            <a:gdLst/>
            <a:ahLst/>
            <a:cxnLst/>
            <a:rect l="l" t="t" r="r" b="b"/>
            <a:pathLst>
              <a:path w="4050665" h="1991995">
                <a:moveTo>
                  <a:pt x="4050038" y="0"/>
                </a:moveTo>
                <a:lnTo>
                  <a:pt x="0" y="0"/>
                </a:lnTo>
                <a:lnTo>
                  <a:pt x="0" y="1991868"/>
                </a:lnTo>
                <a:lnTo>
                  <a:pt x="2900172" y="1991868"/>
                </a:lnTo>
                <a:lnTo>
                  <a:pt x="4050038" y="0"/>
                </a:lnTo>
                <a:close/>
              </a:path>
            </a:pathLst>
          </a:custGeom>
          <a:solidFill>
            <a:srgbClr val="1736B1"/>
          </a:solidFill>
        </p:spPr>
        <p:txBody>
          <a:bodyPr wrap="square" lIns="0" tIns="0" rIns="0" bIns="0" rtlCol="0"/>
          <a:lstStyle/>
          <a:p>
            <a:endParaRPr/>
          </a:p>
        </p:txBody>
      </p:sp>
      <p:sp>
        <p:nvSpPr>
          <p:cNvPr id="7" name="object 7"/>
          <p:cNvSpPr txBox="1">
            <a:spLocks noGrp="1"/>
          </p:cNvSpPr>
          <p:nvPr>
            <p:ph type="title"/>
          </p:nvPr>
        </p:nvSpPr>
        <p:spPr>
          <a:xfrm>
            <a:off x="3962400" y="8058"/>
            <a:ext cx="13868400" cy="935513"/>
          </a:xfrm>
          <a:prstGeom prst="rect">
            <a:avLst/>
          </a:prstGeom>
        </p:spPr>
        <p:txBody>
          <a:bodyPr vert="horz" wrap="square" lIns="0" tIns="12065" rIns="0" bIns="0" rtlCol="0">
            <a:spAutoFit/>
          </a:bodyPr>
          <a:lstStyle/>
          <a:p>
            <a:pPr marL="12700">
              <a:lnSpc>
                <a:spcPct val="100000"/>
              </a:lnSpc>
              <a:spcBef>
                <a:spcPts val="95"/>
              </a:spcBef>
            </a:pPr>
            <a:r>
              <a:rPr lang="en-US" sz="6000" b="1" spc="60" dirty="0">
                <a:solidFill>
                  <a:srgbClr val="1736B1"/>
                </a:solidFill>
                <a:latin typeface="Lucida Sans"/>
                <a:cs typeface="Lucida Sans"/>
              </a:rPr>
              <a:t>Our Staff</a:t>
            </a:r>
            <a:endParaRPr sz="6000" dirty="0">
              <a:latin typeface="Lucida Sans"/>
              <a:cs typeface="Lucida Sans"/>
            </a:endParaRPr>
          </a:p>
        </p:txBody>
      </p:sp>
      <p:pic>
        <p:nvPicPr>
          <p:cNvPr id="9" name="Picture 8" descr="Timeline&#10;&#10;Description automatically generated">
            <a:extLst>
              <a:ext uri="{FF2B5EF4-FFF2-40B4-BE49-F238E27FC236}">
                <a16:creationId xmlns:a16="http://schemas.microsoft.com/office/drawing/2014/main" id="{2D72A084-3DF5-448D-65E4-33FFFBE05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2108"/>
            <a:ext cx="15513380" cy="9240592"/>
          </a:xfrm>
          <a:prstGeom prst="rect">
            <a:avLst/>
          </a:prstGeom>
        </p:spPr>
      </p:pic>
      <p:sp>
        <p:nvSpPr>
          <p:cNvPr id="10" name="TextBox 9">
            <a:extLst>
              <a:ext uri="{FF2B5EF4-FFF2-40B4-BE49-F238E27FC236}">
                <a16:creationId xmlns:a16="http://schemas.microsoft.com/office/drawing/2014/main" id="{5FE92DB4-13E6-4311-6729-FF42F26C1765}"/>
              </a:ext>
            </a:extLst>
          </p:cNvPr>
          <p:cNvSpPr txBox="1"/>
          <p:nvPr/>
        </p:nvSpPr>
        <p:spPr>
          <a:xfrm>
            <a:off x="15621000" y="3564413"/>
            <a:ext cx="2608406" cy="1477328"/>
          </a:xfrm>
          <a:prstGeom prst="rect">
            <a:avLst/>
          </a:prstGeom>
          <a:solidFill>
            <a:schemeClr val="accent2">
              <a:lumMod val="60000"/>
              <a:lumOff val="40000"/>
            </a:schemeClr>
          </a:solidFill>
        </p:spPr>
        <p:txBody>
          <a:bodyPr wrap="square" rtlCol="0">
            <a:spAutoFit/>
          </a:bodyPr>
          <a:lstStyle/>
          <a:p>
            <a:r>
              <a:rPr lang="en-US" b="1" dirty="0">
                <a:solidFill>
                  <a:schemeClr val="tx2">
                    <a:lumMod val="75000"/>
                  </a:schemeClr>
                </a:solidFill>
              </a:rPr>
              <a:t>Associate Fellow: 5</a:t>
            </a:r>
          </a:p>
          <a:p>
            <a:endParaRPr lang="en-US" b="1" dirty="0">
              <a:solidFill>
                <a:schemeClr val="tx2">
                  <a:lumMod val="75000"/>
                </a:schemeClr>
              </a:solidFill>
            </a:endParaRPr>
          </a:p>
          <a:p>
            <a:r>
              <a:rPr lang="en-US" b="1" dirty="0">
                <a:solidFill>
                  <a:schemeClr val="tx2">
                    <a:lumMod val="75000"/>
                  </a:schemeClr>
                </a:solidFill>
              </a:rPr>
              <a:t>Admin: 5</a:t>
            </a:r>
          </a:p>
          <a:p>
            <a:endParaRPr lang="en-US" b="1" dirty="0">
              <a:solidFill>
                <a:schemeClr val="tx2">
                  <a:lumMod val="75000"/>
                </a:schemeClr>
              </a:solidFill>
            </a:endParaRPr>
          </a:p>
          <a:p>
            <a:r>
              <a:rPr lang="en-US" b="1" dirty="0">
                <a:solidFill>
                  <a:schemeClr val="tx2">
                    <a:lumMod val="75000"/>
                  </a:schemeClr>
                </a:solidFill>
              </a:rPr>
              <a:t>Total: 10</a:t>
            </a:r>
          </a:p>
        </p:txBody>
      </p:sp>
      <p:sp>
        <p:nvSpPr>
          <p:cNvPr id="11" name="TextBox 10">
            <a:extLst>
              <a:ext uri="{FF2B5EF4-FFF2-40B4-BE49-F238E27FC236}">
                <a16:creationId xmlns:a16="http://schemas.microsoft.com/office/drawing/2014/main" id="{973EDCEF-3152-6C5F-2F7E-C7C4FDFDF01B}"/>
              </a:ext>
            </a:extLst>
          </p:cNvPr>
          <p:cNvSpPr txBox="1"/>
          <p:nvPr/>
        </p:nvSpPr>
        <p:spPr>
          <a:xfrm>
            <a:off x="15621000" y="5169575"/>
            <a:ext cx="2608406" cy="2031325"/>
          </a:xfrm>
          <a:prstGeom prst="rect">
            <a:avLst/>
          </a:prstGeom>
          <a:solidFill>
            <a:schemeClr val="accent5"/>
          </a:solidFill>
        </p:spPr>
        <p:txBody>
          <a:bodyPr wrap="none" rtlCol="0">
            <a:spAutoFit/>
          </a:bodyPr>
          <a:lstStyle/>
          <a:p>
            <a:r>
              <a:rPr lang="en-US" b="1" dirty="0">
                <a:solidFill>
                  <a:schemeClr val="tx2">
                    <a:lumMod val="75000"/>
                  </a:schemeClr>
                </a:solidFill>
              </a:rPr>
              <a:t>Postgraduate: 10</a:t>
            </a:r>
          </a:p>
          <a:p>
            <a:endParaRPr lang="en-US" b="1" dirty="0">
              <a:solidFill>
                <a:schemeClr val="tx2">
                  <a:lumMod val="75000"/>
                </a:schemeClr>
              </a:solidFill>
            </a:endParaRPr>
          </a:p>
          <a:p>
            <a:r>
              <a:rPr lang="en-US" b="1" dirty="0">
                <a:solidFill>
                  <a:schemeClr val="tx2">
                    <a:lumMod val="75000"/>
                  </a:schemeClr>
                </a:solidFill>
              </a:rPr>
              <a:t>Postdoc : 4</a:t>
            </a:r>
          </a:p>
          <a:p>
            <a:endParaRPr lang="en-US" b="1" dirty="0">
              <a:solidFill>
                <a:schemeClr val="tx2">
                  <a:lumMod val="75000"/>
                </a:schemeClr>
              </a:solidFill>
            </a:endParaRPr>
          </a:p>
          <a:p>
            <a:r>
              <a:rPr lang="en-US" b="1" dirty="0">
                <a:solidFill>
                  <a:schemeClr val="tx2">
                    <a:lumMod val="75000"/>
                  </a:schemeClr>
                </a:solidFill>
              </a:rPr>
              <a:t>Visiting Researcher: 5</a:t>
            </a:r>
          </a:p>
          <a:p>
            <a:endParaRPr lang="en-US" b="1" dirty="0">
              <a:solidFill>
                <a:schemeClr val="tx2">
                  <a:lumMod val="75000"/>
                </a:schemeClr>
              </a:solidFill>
            </a:endParaRPr>
          </a:p>
          <a:p>
            <a:r>
              <a:rPr lang="en-US" b="1" dirty="0">
                <a:solidFill>
                  <a:schemeClr val="tx2">
                    <a:lumMod val="75000"/>
                  </a:schemeClr>
                </a:solidFill>
              </a:rPr>
              <a:t>Research Member: 5</a:t>
            </a:r>
          </a:p>
        </p:txBody>
      </p:sp>
    </p:spTree>
    <p:extLst>
      <p:ext uri="{BB962C8B-B14F-4D97-AF65-F5344CB8AC3E}">
        <p14:creationId xmlns:p14="http://schemas.microsoft.com/office/powerpoint/2010/main" val="64488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3" name="Group 9">
            <a:extLst>
              <a:ext uri="{FF2B5EF4-FFF2-40B4-BE49-F238E27FC236}">
                <a16:creationId xmlns:a16="http://schemas.microsoft.com/office/drawing/2014/main" id="{4B4A47BF-766E-B295-994A-60B60727E365}"/>
              </a:ext>
            </a:extLst>
          </p:cNvPr>
          <p:cNvGrpSpPr/>
          <p:nvPr/>
        </p:nvGrpSpPr>
        <p:grpSpPr>
          <a:xfrm>
            <a:off x="1063269" y="3722884"/>
            <a:ext cx="8127622" cy="1238007"/>
            <a:chOff x="-18840" y="0"/>
            <a:chExt cx="2291933" cy="660400"/>
          </a:xfrm>
        </p:grpSpPr>
        <p:sp>
          <p:nvSpPr>
            <p:cNvPr id="84" name="Freeform 10">
              <a:extLst>
                <a:ext uri="{FF2B5EF4-FFF2-40B4-BE49-F238E27FC236}">
                  <a16:creationId xmlns:a16="http://schemas.microsoft.com/office/drawing/2014/main" id="{8DED031D-45CD-A18C-ECB8-82C3DEC5323C}"/>
                </a:ext>
              </a:extLst>
            </p:cNvPr>
            <p:cNvSpPr/>
            <p:nvPr/>
          </p:nvSpPr>
          <p:spPr>
            <a:xfrm>
              <a:off x="-18840" y="0"/>
              <a:ext cx="2291933" cy="660400"/>
            </a:xfrm>
            <a:custGeom>
              <a:avLst/>
              <a:gdLst/>
              <a:ahLst/>
              <a:cxnLst/>
              <a:rect l="l" t="t" r="r" b="b"/>
              <a:pathLst>
                <a:path w="2291933" h="660400">
                  <a:moveTo>
                    <a:pt x="2167473" y="660400"/>
                  </a:moveTo>
                  <a:lnTo>
                    <a:pt x="124460" y="660400"/>
                  </a:lnTo>
                  <a:cubicBezTo>
                    <a:pt x="55880" y="660400"/>
                    <a:pt x="0" y="604520"/>
                    <a:pt x="0" y="535940"/>
                  </a:cubicBezTo>
                  <a:lnTo>
                    <a:pt x="0" y="124460"/>
                  </a:lnTo>
                  <a:cubicBezTo>
                    <a:pt x="0" y="55880"/>
                    <a:pt x="55880" y="0"/>
                    <a:pt x="124460" y="0"/>
                  </a:cubicBezTo>
                  <a:lnTo>
                    <a:pt x="2167473" y="0"/>
                  </a:lnTo>
                  <a:cubicBezTo>
                    <a:pt x="2236053" y="0"/>
                    <a:pt x="2291933" y="55880"/>
                    <a:pt x="2291933" y="124460"/>
                  </a:cubicBezTo>
                  <a:lnTo>
                    <a:pt x="2291933" y="535940"/>
                  </a:lnTo>
                  <a:cubicBezTo>
                    <a:pt x="2291933" y="604520"/>
                    <a:pt x="2236053" y="660400"/>
                    <a:pt x="2167473" y="660400"/>
                  </a:cubicBezTo>
                  <a:close/>
                </a:path>
              </a:pathLst>
            </a:custGeom>
            <a:solidFill>
              <a:srgbClr val="17142B"/>
            </a:solidFill>
          </p:spPr>
        </p:sp>
      </p:grpSp>
      <p:grpSp>
        <p:nvGrpSpPr>
          <p:cNvPr id="2" name="object 2"/>
          <p:cNvGrpSpPr/>
          <p:nvPr/>
        </p:nvGrpSpPr>
        <p:grpSpPr>
          <a:xfrm>
            <a:off x="5046" y="9305540"/>
            <a:ext cx="2292350" cy="981710"/>
            <a:chOff x="5046" y="9305540"/>
            <a:chExt cx="2292350" cy="981710"/>
          </a:xfrm>
        </p:grpSpPr>
        <p:sp>
          <p:nvSpPr>
            <p:cNvPr id="3" name="object 3"/>
            <p:cNvSpPr/>
            <p:nvPr/>
          </p:nvSpPr>
          <p:spPr>
            <a:xfrm>
              <a:off x="5046" y="9955131"/>
              <a:ext cx="764540" cy="332105"/>
            </a:xfrm>
            <a:custGeom>
              <a:avLst/>
              <a:gdLst/>
              <a:ahLst/>
              <a:cxnLst/>
              <a:rect l="l" t="t" r="r" b="b"/>
              <a:pathLst>
                <a:path w="764540" h="332104">
                  <a:moveTo>
                    <a:pt x="573069" y="0"/>
                  </a:moveTo>
                  <a:lnTo>
                    <a:pt x="191271" y="0"/>
                  </a:lnTo>
                  <a:lnTo>
                    <a:pt x="0" y="330882"/>
                  </a:lnTo>
                  <a:lnTo>
                    <a:pt x="568" y="331865"/>
                  </a:lnTo>
                  <a:lnTo>
                    <a:pt x="763746" y="331865"/>
                  </a:lnTo>
                  <a:lnTo>
                    <a:pt x="764315" y="330882"/>
                  </a:lnTo>
                  <a:lnTo>
                    <a:pt x="573069" y="0"/>
                  </a:lnTo>
                  <a:close/>
                </a:path>
              </a:pathLst>
            </a:custGeom>
            <a:solidFill>
              <a:srgbClr val="85C6EC"/>
            </a:solidFill>
          </p:spPr>
          <p:txBody>
            <a:bodyPr wrap="square" lIns="0" tIns="0" rIns="0" bIns="0" rtlCol="0"/>
            <a:lstStyle/>
            <a:p>
              <a:endParaRPr/>
            </a:p>
          </p:txBody>
        </p:sp>
        <p:sp>
          <p:nvSpPr>
            <p:cNvPr id="4" name="object 4"/>
            <p:cNvSpPr/>
            <p:nvPr/>
          </p:nvSpPr>
          <p:spPr>
            <a:xfrm>
              <a:off x="386845" y="9305540"/>
              <a:ext cx="1146175" cy="981710"/>
            </a:xfrm>
            <a:custGeom>
              <a:avLst/>
              <a:gdLst/>
              <a:ahLst/>
              <a:cxnLst/>
              <a:rect l="l" t="t" r="r" b="b"/>
              <a:pathLst>
                <a:path w="1146175" h="981709">
                  <a:moveTo>
                    <a:pt x="579369" y="0"/>
                  </a:moveTo>
                  <a:lnTo>
                    <a:pt x="184958" y="0"/>
                  </a:lnTo>
                  <a:lnTo>
                    <a:pt x="0" y="319318"/>
                  </a:lnTo>
                  <a:lnTo>
                    <a:pt x="128725" y="541573"/>
                  </a:lnTo>
                  <a:lnTo>
                    <a:pt x="382967" y="981456"/>
                  </a:lnTo>
                  <a:lnTo>
                    <a:pt x="1145555" y="981456"/>
                  </a:lnTo>
                  <a:lnTo>
                    <a:pt x="1146122" y="980473"/>
                  </a:lnTo>
                  <a:lnTo>
                    <a:pt x="1025933" y="771727"/>
                  </a:lnTo>
                  <a:lnTo>
                    <a:pt x="1013060" y="749425"/>
                  </a:lnTo>
                  <a:lnTo>
                    <a:pt x="955576" y="649590"/>
                  </a:lnTo>
                  <a:lnTo>
                    <a:pt x="955339" y="649590"/>
                  </a:lnTo>
                  <a:lnTo>
                    <a:pt x="698207" y="205079"/>
                  </a:lnTo>
                  <a:lnTo>
                    <a:pt x="579369" y="0"/>
                  </a:lnTo>
                  <a:close/>
                </a:path>
                <a:path w="1146175" h="981709">
                  <a:moveTo>
                    <a:pt x="698173" y="205020"/>
                  </a:moveTo>
                  <a:close/>
                </a:path>
              </a:pathLst>
            </a:custGeom>
            <a:solidFill>
              <a:srgbClr val="9F66CA"/>
            </a:solidFill>
          </p:spPr>
          <p:txBody>
            <a:bodyPr wrap="square" lIns="0" tIns="0" rIns="0" bIns="0" rtlCol="0"/>
            <a:lstStyle/>
            <a:p>
              <a:endParaRPr/>
            </a:p>
          </p:txBody>
        </p:sp>
        <p:sp>
          <p:nvSpPr>
            <p:cNvPr id="5" name="object 5"/>
            <p:cNvSpPr/>
            <p:nvPr/>
          </p:nvSpPr>
          <p:spPr>
            <a:xfrm>
              <a:off x="1151164" y="9305540"/>
              <a:ext cx="1146175" cy="981710"/>
            </a:xfrm>
            <a:custGeom>
              <a:avLst/>
              <a:gdLst/>
              <a:ahLst/>
              <a:cxnLst/>
              <a:rect l="l" t="t" r="r" b="b"/>
              <a:pathLst>
                <a:path w="1146175" h="981709">
                  <a:moveTo>
                    <a:pt x="579371" y="0"/>
                  </a:moveTo>
                  <a:lnTo>
                    <a:pt x="184947" y="0"/>
                  </a:lnTo>
                  <a:lnTo>
                    <a:pt x="0" y="319318"/>
                  </a:lnTo>
                  <a:lnTo>
                    <a:pt x="191257" y="649590"/>
                  </a:lnTo>
                  <a:lnTo>
                    <a:pt x="382396" y="979501"/>
                  </a:lnTo>
                  <a:lnTo>
                    <a:pt x="381803" y="980473"/>
                  </a:lnTo>
                  <a:lnTo>
                    <a:pt x="382372" y="981456"/>
                  </a:lnTo>
                  <a:lnTo>
                    <a:pt x="1145553" y="981456"/>
                  </a:lnTo>
                  <a:lnTo>
                    <a:pt x="1146122" y="980473"/>
                  </a:lnTo>
                  <a:lnTo>
                    <a:pt x="1016204" y="755664"/>
                  </a:lnTo>
                  <a:lnTo>
                    <a:pt x="1016738" y="755362"/>
                  </a:lnTo>
                  <a:lnTo>
                    <a:pt x="689963" y="189140"/>
                  </a:lnTo>
                  <a:lnTo>
                    <a:pt x="688919" y="189140"/>
                  </a:lnTo>
                  <a:lnTo>
                    <a:pt x="579371" y="0"/>
                  </a:lnTo>
                  <a:close/>
                </a:path>
                <a:path w="1146175" h="981709">
                  <a:moveTo>
                    <a:pt x="689690" y="188666"/>
                  </a:moveTo>
                  <a:lnTo>
                    <a:pt x="688919" y="189140"/>
                  </a:lnTo>
                  <a:lnTo>
                    <a:pt x="689963" y="189140"/>
                  </a:lnTo>
                  <a:lnTo>
                    <a:pt x="689690" y="188666"/>
                  </a:lnTo>
                  <a:close/>
                </a:path>
              </a:pathLst>
            </a:custGeom>
            <a:solidFill>
              <a:srgbClr val="1736B1"/>
            </a:solidFill>
          </p:spPr>
          <p:txBody>
            <a:bodyPr wrap="square" lIns="0" tIns="0" rIns="0" bIns="0" rtlCol="0"/>
            <a:lstStyle/>
            <a:p>
              <a:endParaRPr/>
            </a:p>
          </p:txBody>
        </p:sp>
      </p:grpSp>
      <p:sp>
        <p:nvSpPr>
          <p:cNvPr id="6" name="object 6"/>
          <p:cNvSpPr/>
          <p:nvPr/>
        </p:nvSpPr>
        <p:spPr>
          <a:xfrm>
            <a:off x="0" y="0"/>
            <a:ext cx="4050665" cy="1991995"/>
          </a:xfrm>
          <a:custGeom>
            <a:avLst/>
            <a:gdLst/>
            <a:ahLst/>
            <a:cxnLst/>
            <a:rect l="l" t="t" r="r" b="b"/>
            <a:pathLst>
              <a:path w="4050665" h="1991995">
                <a:moveTo>
                  <a:pt x="4050038" y="0"/>
                </a:moveTo>
                <a:lnTo>
                  <a:pt x="0" y="0"/>
                </a:lnTo>
                <a:lnTo>
                  <a:pt x="0" y="1991868"/>
                </a:lnTo>
                <a:lnTo>
                  <a:pt x="2900172" y="1991868"/>
                </a:lnTo>
                <a:lnTo>
                  <a:pt x="4050038" y="0"/>
                </a:lnTo>
                <a:close/>
              </a:path>
            </a:pathLst>
          </a:custGeom>
          <a:solidFill>
            <a:srgbClr val="1736B1"/>
          </a:solidFill>
        </p:spPr>
        <p:txBody>
          <a:bodyPr wrap="square" lIns="0" tIns="0" rIns="0" bIns="0" rtlCol="0"/>
          <a:lstStyle/>
          <a:p>
            <a:endParaRPr/>
          </a:p>
        </p:txBody>
      </p:sp>
      <p:sp>
        <p:nvSpPr>
          <p:cNvPr id="7" name="object 7"/>
          <p:cNvSpPr txBox="1">
            <a:spLocks noGrp="1"/>
          </p:cNvSpPr>
          <p:nvPr>
            <p:ph type="title"/>
          </p:nvPr>
        </p:nvSpPr>
        <p:spPr>
          <a:xfrm>
            <a:off x="3749519" y="156041"/>
            <a:ext cx="13868400" cy="1858842"/>
          </a:xfrm>
          <a:prstGeom prst="rect">
            <a:avLst/>
          </a:prstGeom>
        </p:spPr>
        <p:txBody>
          <a:bodyPr vert="horz" wrap="square" lIns="0" tIns="12065" rIns="0" bIns="0" rtlCol="0">
            <a:spAutoFit/>
          </a:bodyPr>
          <a:lstStyle/>
          <a:p>
            <a:pPr marL="12700">
              <a:lnSpc>
                <a:spcPct val="100000"/>
              </a:lnSpc>
              <a:spcBef>
                <a:spcPts val="95"/>
              </a:spcBef>
            </a:pPr>
            <a:r>
              <a:rPr lang="en-US" sz="6000" spc="60" dirty="0">
                <a:solidFill>
                  <a:srgbClr val="1736B1"/>
                </a:solidFill>
                <a:latin typeface="Lucida Sans"/>
                <a:cs typeface="Lucida Sans"/>
              </a:rPr>
              <a:t>GRANT INDUSTRY4WRD-FACILITIES</a:t>
            </a:r>
            <a:endParaRPr lang="en-US" sz="6000" dirty="0">
              <a:latin typeface="Lucida Sans"/>
              <a:cs typeface="Lucida Sans"/>
            </a:endParaRPr>
          </a:p>
        </p:txBody>
      </p:sp>
      <p:pic>
        <p:nvPicPr>
          <p:cNvPr id="80" name="Picture 20">
            <a:extLst>
              <a:ext uri="{FF2B5EF4-FFF2-40B4-BE49-F238E27FC236}">
                <a16:creationId xmlns:a16="http://schemas.microsoft.com/office/drawing/2014/main" id="{77A68BB2-C18F-3E27-51F5-594CC6F28CE0}"/>
              </a:ext>
            </a:extLst>
          </p:cNvPr>
          <p:cNvPicPr>
            <a:picLocks noChangeAspect="1"/>
          </p:cNvPicPr>
          <p:nvPr/>
        </p:nvPicPr>
        <p:blipFill>
          <a:blip r:embed="rId3"/>
          <a:srcRect/>
          <a:stretch>
            <a:fillRect/>
          </a:stretch>
        </p:blipFill>
        <p:spPr>
          <a:xfrm>
            <a:off x="161958" y="3191301"/>
            <a:ext cx="981710" cy="981710"/>
          </a:xfrm>
          <a:prstGeom prst="rect">
            <a:avLst/>
          </a:prstGeom>
        </p:spPr>
      </p:pic>
      <p:pic>
        <p:nvPicPr>
          <p:cNvPr id="81" name="Picture 21">
            <a:extLst>
              <a:ext uri="{FF2B5EF4-FFF2-40B4-BE49-F238E27FC236}">
                <a16:creationId xmlns:a16="http://schemas.microsoft.com/office/drawing/2014/main" id="{15A19D59-5EA7-585B-FA81-2DF449263F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5309" y="4955534"/>
            <a:ext cx="632792" cy="944466"/>
          </a:xfrm>
          <a:prstGeom prst="rect">
            <a:avLst/>
          </a:prstGeom>
        </p:spPr>
      </p:pic>
      <p:pic>
        <p:nvPicPr>
          <p:cNvPr id="82" name="Picture 22">
            <a:extLst>
              <a:ext uri="{FF2B5EF4-FFF2-40B4-BE49-F238E27FC236}">
                <a16:creationId xmlns:a16="http://schemas.microsoft.com/office/drawing/2014/main" id="{9F76D582-168B-28FA-AB56-D1E58BA90F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19895" y="6551547"/>
            <a:ext cx="723773" cy="744066"/>
          </a:xfrm>
          <a:prstGeom prst="rect">
            <a:avLst/>
          </a:prstGeom>
        </p:spPr>
      </p:pic>
      <p:sp>
        <p:nvSpPr>
          <p:cNvPr id="77" name="TextBox 11">
            <a:extLst>
              <a:ext uri="{FF2B5EF4-FFF2-40B4-BE49-F238E27FC236}">
                <a16:creationId xmlns:a16="http://schemas.microsoft.com/office/drawing/2014/main" id="{ACBC6887-3237-D686-C54A-2A746534F72C}"/>
              </a:ext>
            </a:extLst>
          </p:cNvPr>
          <p:cNvSpPr txBox="1"/>
          <p:nvPr/>
        </p:nvSpPr>
        <p:spPr>
          <a:xfrm>
            <a:off x="1172976" y="3895198"/>
            <a:ext cx="7187014" cy="751296"/>
          </a:xfrm>
          <a:prstGeom prst="rect">
            <a:avLst/>
          </a:prstGeom>
        </p:spPr>
        <p:txBody>
          <a:bodyPr wrap="square" lIns="0" tIns="0" rIns="0" bIns="0" rtlCol="0" anchor="t">
            <a:spAutoFit/>
          </a:bodyPr>
          <a:lstStyle/>
          <a:p>
            <a:pPr algn="just">
              <a:lnSpc>
                <a:spcPts val="1919"/>
              </a:lnSpc>
            </a:pPr>
            <a:r>
              <a:rPr lang="en-US" sz="2400" b="1" spc="44" dirty="0">
                <a:solidFill>
                  <a:schemeClr val="bg1"/>
                </a:solidFill>
                <a:latin typeface="Aileron Heavy"/>
              </a:rPr>
              <a:t>The purpose of this funding package is to expand the Competence Center by equipping university facilities with IR 4.0 technology. </a:t>
            </a:r>
          </a:p>
        </p:txBody>
      </p:sp>
      <p:grpSp>
        <p:nvGrpSpPr>
          <p:cNvPr id="85" name="Group 9">
            <a:extLst>
              <a:ext uri="{FF2B5EF4-FFF2-40B4-BE49-F238E27FC236}">
                <a16:creationId xmlns:a16="http://schemas.microsoft.com/office/drawing/2014/main" id="{51B38340-6E3E-7A02-3588-4919C8BABD5B}"/>
              </a:ext>
            </a:extLst>
          </p:cNvPr>
          <p:cNvGrpSpPr/>
          <p:nvPr/>
        </p:nvGrpSpPr>
        <p:grpSpPr>
          <a:xfrm>
            <a:off x="1063269" y="5223592"/>
            <a:ext cx="8127622" cy="1238007"/>
            <a:chOff x="-18840" y="0"/>
            <a:chExt cx="2291933" cy="660400"/>
          </a:xfrm>
        </p:grpSpPr>
        <p:sp>
          <p:nvSpPr>
            <p:cNvPr id="86" name="Freeform 10">
              <a:extLst>
                <a:ext uri="{FF2B5EF4-FFF2-40B4-BE49-F238E27FC236}">
                  <a16:creationId xmlns:a16="http://schemas.microsoft.com/office/drawing/2014/main" id="{69A5E69F-4BFB-A9E1-88B7-C74FDC4A8286}"/>
                </a:ext>
              </a:extLst>
            </p:cNvPr>
            <p:cNvSpPr/>
            <p:nvPr/>
          </p:nvSpPr>
          <p:spPr>
            <a:xfrm>
              <a:off x="-18840" y="0"/>
              <a:ext cx="2291933" cy="660400"/>
            </a:xfrm>
            <a:custGeom>
              <a:avLst/>
              <a:gdLst/>
              <a:ahLst/>
              <a:cxnLst/>
              <a:rect l="l" t="t" r="r" b="b"/>
              <a:pathLst>
                <a:path w="2291933" h="660400">
                  <a:moveTo>
                    <a:pt x="2167473" y="660400"/>
                  </a:moveTo>
                  <a:lnTo>
                    <a:pt x="124460" y="660400"/>
                  </a:lnTo>
                  <a:cubicBezTo>
                    <a:pt x="55880" y="660400"/>
                    <a:pt x="0" y="604520"/>
                    <a:pt x="0" y="535940"/>
                  </a:cubicBezTo>
                  <a:lnTo>
                    <a:pt x="0" y="124460"/>
                  </a:lnTo>
                  <a:cubicBezTo>
                    <a:pt x="0" y="55880"/>
                    <a:pt x="55880" y="0"/>
                    <a:pt x="124460" y="0"/>
                  </a:cubicBezTo>
                  <a:lnTo>
                    <a:pt x="2167473" y="0"/>
                  </a:lnTo>
                  <a:cubicBezTo>
                    <a:pt x="2236053" y="0"/>
                    <a:pt x="2291933" y="55880"/>
                    <a:pt x="2291933" y="124460"/>
                  </a:cubicBezTo>
                  <a:lnTo>
                    <a:pt x="2291933" y="535940"/>
                  </a:lnTo>
                  <a:cubicBezTo>
                    <a:pt x="2291933" y="604520"/>
                    <a:pt x="2236053" y="660400"/>
                    <a:pt x="2167473" y="660400"/>
                  </a:cubicBezTo>
                  <a:close/>
                </a:path>
              </a:pathLst>
            </a:custGeom>
            <a:solidFill>
              <a:srgbClr val="17142B"/>
            </a:solidFill>
          </p:spPr>
        </p:sp>
      </p:grpSp>
      <p:sp>
        <p:nvSpPr>
          <p:cNvPr id="78" name="TextBox 15">
            <a:extLst>
              <a:ext uri="{FF2B5EF4-FFF2-40B4-BE49-F238E27FC236}">
                <a16:creationId xmlns:a16="http://schemas.microsoft.com/office/drawing/2014/main" id="{1D6EBA8B-F9A4-C516-C00B-9C1025E3CC29}"/>
              </a:ext>
            </a:extLst>
          </p:cNvPr>
          <p:cNvSpPr txBox="1"/>
          <p:nvPr/>
        </p:nvSpPr>
        <p:spPr>
          <a:xfrm>
            <a:off x="1149146" y="5748772"/>
            <a:ext cx="4097273" cy="302455"/>
          </a:xfrm>
          <a:prstGeom prst="rect">
            <a:avLst/>
          </a:prstGeom>
        </p:spPr>
        <p:txBody>
          <a:bodyPr lIns="0" tIns="0" rIns="0" bIns="0" rtlCol="0" anchor="t">
            <a:spAutoFit/>
          </a:bodyPr>
          <a:lstStyle/>
          <a:p>
            <a:pPr algn="just">
              <a:lnSpc>
                <a:spcPts val="2326"/>
              </a:lnSpc>
            </a:pPr>
            <a:r>
              <a:rPr lang="en-US" sz="2400" b="1" spc="53" dirty="0">
                <a:solidFill>
                  <a:schemeClr val="bg1"/>
                </a:solidFill>
                <a:latin typeface="Aileron Heavy"/>
              </a:rPr>
              <a:t>Total Grant: RM400,000</a:t>
            </a:r>
          </a:p>
        </p:txBody>
      </p:sp>
      <p:grpSp>
        <p:nvGrpSpPr>
          <p:cNvPr id="87" name="Group 9">
            <a:extLst>
              <a:ext uri="{FF2B5EF4-FFF2-40B4-BE49-F238E27FC236}">
                <a16:creationId xmlns:a16="http://schemas.microsoft.com/office/drawing/2014/main" id="{14E7CA65-53F9-FE53-A512-4578762EF5C2}"/>
              </a:ext>
            </a:extLst>
          </p:cNvPr>
          <p:cNvGrpSpPr/>
          <p:nvPr/>
        </p:nvGrpSpPr>
        <p:grpSpPr>
          <a:xfrm>
            <a:off x="1016378" y="6638261"/>
            <a:ext cx="8127622" cy="1238007"/>
            <a:chOff x="-18840" y="0"/>
            <a:chExt cx="2291933" cy="660400"/>
          </a:xfrm>
        </p:grpSpPr>
        <p:sp>
          <p:nvSpPr>
            <p:cNvPr id="88" name="Freeform 10">
              <a:extLst>
                <a:ext uri="{FF2B5EF4-FFF2-40B4-BE49-F238E27FC236}">
                  <a16:creationId xmlns:a16="http://schemas.microsoft.com/office/drawing/2014/main" id="{5247C650-2652-BBB4-192A-A1917B9DC0DE}"/>
                </a:ext>
              </a:extLst>
            </p:cNvPr>
            <p:cNvSpPr/>
            <p:nvPr/>
          </p:nvSpPr>
          <p:spPr>
            <a:xfrm>
              <a:off x="-18840" y="0"/>
              <a:ext cx="2291933" cy="660400"/>
            </a:xfrm>
            <a:custGeom>
              <a:avLst/>
              <a:gdLst/>
              <a:ahLst/>
              <a:cxnLst/>
              <a:rect l="l" t="t" r="r" b="b"/>
              <a:pathLst>
                <a:path w="2291933" h="660400">
                  <a:moveTo>
                    <a:pt x="2167473" y="660400"/>
                  </a:moveTo>
                  <a:lnTo>
                    <a:pt x="124460" y="660400"/>
                  </a:lnTo>
                  <a:cubicBezTo>
                    <a:pt x="55880" y="660400"/>
                    <a:pt x="0" y="604520"/>
                    <a:pt x="0" y="535940"/>
                  </a:cubicBezTo>
                  <a:lnTo>
                    <a:pt x="0" y="124460"/>
                  </a:lnTo>
                  <a:cubicBezTo>
                    <a:pt x="0" y="55880"/>
                    <a:pt x="55880" y="0"/>
                    <a:pt x="124460" y="0"/>
                  </a:cubicBezTo>
                  <a:lnTo>
                    <a:pt x="2167473" y="0"/>
                  </a:lnTo>
                  <a:cubicBezTo>
                    <a:pt x="2236053" y="0"/>
                    <a:pt x="2291933" y="55880"/>
                    <a:pt x="2291933" y="124460"/>
                  </a:cubicBezTo>
                  <a:lnTo>
                    <a:pt x="2291933" y="535940"/>
                  </a:lnTo>
                  <a:cubicBezTo>
                    <a:pt x="2291933" y="604520"/>
                    <a:pt x="2236053" y="660400"/>
                    <a:pt x="2167473" y="660400"/>
                  </a:cubicBezTo>
                  <a:close/>
                </a:path>
              </a:pathLst>
            </a:custGeom>
            <a:solidFill>
              <a:srgbClr val="17142B"/>
            </a:solidFill>
          </p:spPr>
        </p:sp>
      </p:grpSp>
      <p:sp>
        <p:nvSpPr>
          <p:cNvPr id="79" name="TextBox 19">
            <a:extLst>
              <a:ext uri="{FF2B5EF4-FFF2-40B4-BE49-F238E27FC236}">
                <a16:creationId xmlns:a16="http://schemas.microsoft.com/office/drawing/2014/main" id="{2CC2499F-B6E9-FE4E-C24D-DD59B8E1FEF2}"/>
              </a:ext>
            </a:extLst>
          </p:cNvPr>
          <p:cNvSpPr txBox="1"/>
          <p:nvPr/>
        </p:nvSpPr>
        <p:spPr>
          <a:xfrm>
            <a:off x="1143668" y="7049711"/>
            <a:ext cx="7019228" cy="751296"/>
          </a:xfrm>
          <a:prstGeom prst="rect">
            <a:avLst/>
          </a:prstGeom>
        </p:spPr>
        <p:txBody>
          <a:bodyPr wrap="square" lIns="0" tIns="0" rIns="0" bIns="0" rtlCol="0" anchor="t">
            <a:spAutoFit/>
          </a:bodyPr>
          <a:lstStyle/>
          <a:p>
            <a:pPr algn="just">
              <a:lnSpc>
                <a:spcPts val="1871"/>
              </a:lnSpc>
            </a:pPr>
            <a:r>
              <a:rPr lang="en-US" sz="2400" b="1" spc="43" dirty="0">
                <a:solidFill>
                  <a:schemeClr val="bg1"/>
                </a:solidFill>
                <a:latin typeface="Aileron Heavy"/>
              </a:rPr>
              <a:t>Niche Technology Drivers Industry4WRD UMK:</a:t>
            </a:r>
          </a:p>
          <a:p>
            <a:pPr algn="just">
              <a:lnSpc>
                <a:spcPts val="1871"/>
              </a:lnSpc>
            </a:pPr>
            <a:r>
              <a:rPr lang="en-US" sz="2400" b="1" spc="43" dirty="0">
                <a:solidFill>
                  <a:schemeClr val="bg1"/>
                </a:solidFill>
                <a:latin typeface="Aileron Heavy"/>
              </a:rPr>
              <a:t>- Artificial Intelligence and Big Data Analytics</a:t>
            </a:r>
          </a:p>
          <a:p>
            <a:pPr algn="just">
              <a:lnSpc>
                <a:spcPts val="1871"/>
              </a:lnSpc>
            </a:pPr>
            <a:endParaRPr lang="en-US" sz="2400" b="1" spc="43" dirty="0">
              <a:solidFill>
                <a:schemeClr val="bg1"/>
              </a:solidFill>
              <a:latin typeface="Aileron Heavy"/>
            </a:endParaRPr>
          </a:p>
        </p:txBody>
      </p:sp>
      <p:pic>
        <p:nvPicPr>
          <p:cNvPr id="89" name="Picture 7">
            <a:extLst>
              <a:ext uri="{FF2B5EF4-FFF2-40B4-BE49-F238E27FC236}">
                <a16:creationId xmlns:a16="http://schemas.microsoft.com/office/drawing/2014/main" id="{0859D048-366B-CC63-37CF-E3B578B750D6}"/>
              </a:ext>
            </a:extLst>
          </p:cNvPr>
          <p:cNvPicPr>
            <a:picLocks noChangeAspect="1"/>
          </p:cNvPicPr>
          <p:nvPr/>
        </p:nvPicPr>
        <p:blipFill>
          <a:blip r:embed="rId8"/>
          <a:srcRect/>
          <a:stretch>
            <a:fillRect/>
          </a:stretch>
        </p:blipFill>
        <p:spPr>
          <a:xfrm>
            <a:off x="9813392" y="1051638"/>
            <a:ext cx="7771006" cy="4882021"/>
          </a:xfrm>
          <a:prstGeom prst="rect">
            <a:avLst/>
          </a:prstGeom>
        </p:spPr>
      </p:pic>
      <p:pic>
        <p:nvPicPr>
          <p:cNvPr id="90" name="Picture 8">
            <a:extLst>
              <a:ext uri="{FF2B5EF4-FFF2-40B4-BE49-F238E27FC236}">
                <a16:creationId xmlns:a16="http://schemas.microsoft.com/office/drawing/2014/main" id="{EAAA6487-55FB-06D4-2F8B-26C69927687B}"/>
              </a:ext>
            </a:extLst>
          </p:cNvPr>
          <p:cNvPicPr>
            <a:picLocks noChangeAspect="1"/>
          </p:cNvPicPr>
          <p:nvPr/>
        </p:nvPicPr>
        <p:blipFill>
          <a:blip r:embed="rId9"/>
          <a:srcRect t="11579" r="245"/>
          <a:stretch>
            <a:fillRect/>
          </a:stretch>
        </p:blipFill>
        <p:spPr>
          <a:xfrm>
            <a:off x="9796984" y="5346556"/>
            <a:ext cx="7803822" cy="4608576"/>
          </a:xfrm>
          <a:prstGeom prst="rect">
            <a:avLst/>
          </a:prstGeom>
        </p:spPr>
      </p:pic>
    </p:spTree>
    <p:extLst>
      <p:ext uri="{BB962C8B-B14F-4D97-AF65-F5344CB8AC3E}">
        <p14:creationId xmlns:p14="http://schemas.microsoft.com/office/powerpoint/2010/main" val="655778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2039</TotalTime>
  <Words>1137</Words>
  <Application>Microsoft Macintosh PowerPoint</Application>
  <PresentationFormat>Custom</PresentationFormat>
  <Paragraphs>220</Paragraphs>
  <Slides>31</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Aileron Heavy</vt:lpstr>
      <vt:lpstr>Aileron Regular</vt:lpstr>
      <vt:lpstr>Arial</vt:lpstr>
      <vt:lpstr>Arial Rounded MT Bold</vt:lpstr>
      <vt:lpstr>Arimo</vt:lpstr>
      <vt:lpstr>Calibri</vt:lpstr>
      <vt:lpstr>Fira Sans Light Bold</vt:lpstr>
      <vt:lpstr>Gill Sans MT</vt:lpstr>
      <vt:lpstr>Helvetica Neue</vt:lpstr>
      <vt:lpstr>Lucida Sans</vt:lpstr>
      <vt:lpstr>Open Sans</vt:lpstr>
      <vt:lpstr>Open Sans Bold</vt:lpstr>
      <vt:lpstr>Rubik</vt:lpstr>
      <vt:lpstr>Trebuchet MS</vt:lpstr>
      <vt:lpstr>Office Theme</vt:lpstr>
      <vt:lpstr>PowerPoint Presentation</vt:lpstr>
      <vt:lpstr>Digital@UMK</vt:lpstr>
      <vt:lpstr>Faculty of Data Science &amp; Computing (FSDK)</vt:lpstr>
      <vt:lpstr>Institute for Artificial Intelligence and Big Data (AIBIG)</vt:lpstr>
      <vt:lpstr>VISION, MISSION AND OBJECTIVES</vt:lpstr>
      <vt:lpstr>From Director Desk</vt:lpstr>
      <vt:lpstr>AIBIG FELLOW</vt:lpstr>
      <vt:lpstr>Our Staff</vt:lpstr>
      <vt:lpstr>GRANT INDUSTRY4WRD-FACILITIES</vt:lpstr>
      <vt:lpstr>Background of AIBIG</vt:lpstr>
      <vt:lpstr>OUR CURRENT  RESEARCH DOMAIN</vt:lpstr>
      <vt:lpstr>Supporting Government Policies at UMK</vt:lpstr>
      <vt:lpstr>Industry Collaborators</vt:lpstr>
      <vt:lpstr>Industry Collaborators</vt:lpstr>
      <vt:lpstr>Research and Development at AIBIG</vt:lpstr>
      <vt:lpstr>Publication 2022</vt:lpstr>
      <vt:lpstr>Key Achievement 2022</vt:lpstr>
      <vt:lpstr>Facilities and Equipment's</vt:lpstr>
      <vt:lpstr>TRAINING 2022</vt:lpstr>
      <vt:lpstr>TRAINING 2022</vt:lpstr>
      <vt:lpstr>TRAINING 2022</vt:lpstr>
      <vt:lpstr>TRAINING 2022 (AI and BIG DATA)</vt:lpstr>
      <vt:lpstr>TRAINING 2022 (GITHUB)</vt:lpstr>
      <vt:lpstr>TRAINING AND CONSULTATION 2023 – JABATAN UKUR DAN PEMETAAN MALAYSIA  (JUPEM)</vt:lpstr>
      <vt:lpstr>TRAINING AND CONSULTATION 2023 – DIGITALIZATION FOR SOCIETY</vt:lpstr>
      <vt:lpstr>AIBIG IN MEDIA</vt:lpstr>
      <vt:lpstr>INVITED SPEAKERS</vt:lpstr>
      <vt:lpstr>PowerPoint Presentation</vt:lpstr>
      <vt:lpstr>AIBIG CORE INITIATIVES 2023</vt:lpstr>
      <vt:lpstr>PowerPoint Presentation</vt:lpstr>
      <vt:lpstr>POTENTIAL COLLABORATION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Muhammad Akmal Remli</cp:lastModifiedBy>
  <cp:revision>297</cp:revision>
  <dcterms:created xsi:type="dcterms:W3CDTF">2022-03-15T07:36:39Z</dcterms:created>
  <dcterms:modified xsi:type="dcterms:W3CDTF">2023-02-18T23:18:50Z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2022-03-15T00:00:00Z</vt:filetime>
  </property>
</Properties>
</file>